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0" r:id="rId5"/>
    <p:sldId id="260" r:id="rId6"/>
    <p:sldId id="261" r:id="rId7"/>
    <p:sldId id="262" r:id="rId8"/>
    <p:sldId id="271" r:id="rId9"/>
    <p:sldId id="272" r:id="rId10"/>
    <p:sldId id="263" r:id="rId11"/>
    <p:sldId id="273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7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12B95-BF3D-44F9-8C97-48E184CACF63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808E-6542-4D8D-A26D-95D36ED44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12B95-BF3D-44F9-8C97-48E184CACF63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808E-6542-4D8D-A26D-95D36ED44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12B95-BF3D-44F9-8C97-48E184CACF63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808E-6542-4D8D-A26D-95D36ED44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12B95-BF3D-44F9-8C97-48E184CACF63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808E-6542-4D8D-A26D-95D36ED44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12B95-BF3D-44F9-8C97-48E184CACF63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808E-6542-4D8D-A26D-95D36ED44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12B95-BF3D-44F9-8C97-48E184CACF63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808E-6542-4D8D-A26D-95D36ED44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12B95-BF3D-44F9-8C97-48E184CACF63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808E-6542-4D8D-A26D-95D36ED44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12B95-BF3D-44F9-8C97-48E184CACF63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808E-6542-4D8D-A26D-95D36ED44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12B95-BF3D-44F9-8C97-48E184CACF63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808E-6542-4D8D-A26D-95D36ED44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12B95-BF3D-44F9-8C97-48E184CACF63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808E-6542-4D8D-A26D-95D36ED44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12B95-BF3D-44F9-8C97-48E184CACF63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808E-6542-4D8D-A26D-95D36ED44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12B95-BF3D-44F9-8C97-48E184CACF63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808E-6542-4D8D-A26D-95D36ED4407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amera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Flowers for Algernon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6400800" cy="1752600"/>
          </a:xfrm>
        </p:spPr>
        <p:txBody>
          <a:bodyPr/>
          <a:lstStyle/>
          <a:p>
            <a:r>
              <a:rPr lang="en-US" i="1" dirty="0" smtClean="0">
                <a:solidFill>
                  <a:schemeClr val="bg1"/>
                </a:solidFill>
              </a:rPr>
              <a:t>A Presentation to the 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Kern County School Board</a:t>
            </a:r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Mitigating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2743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Mitigating Measures: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A copy of the book is given to parents to read the book first 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A list of sensitive issues and topics for discussion are sent to parent.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Parents must sign a permission slip for child to read book.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Alternative book is offered.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School nurse comes to classroom to talk about dangers of unprotected sex.</a:t>
            </a:r>
            <a:endParaRPr lang="en-US" sz="24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Free Speech!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“freedom  of unrestricted access to info. and ideas regardless of communication medium used, content of work, and viewpoints of author and receiver” (ALA 2008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Let our children learn some valuable life lessons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It will make their world a little larger.</a:t>
            </a:r>
            <a:endParaRPr lang="en-US" sz="2800" dirty="0" smtClean="0"/>
          </a:p>
          <a:p>
            <a:r>
              <a:rPr lang="en-US" sz="2800" dirty="0" smtClean="0"/>
              <a:t>Maybe next time they encounter a mentally challenged person, they will be more likely to help and/or defend them.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0946336"/>
      </p:ext>
    </p:extLst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-457200">
              <a:lnSpc>
                <a:spcPct val="120000"/>
              </a:lnSpc>
              <a:buNone/>
            </a:pPr>
            <a:r>
              <a:rPr lang="en-US" sz="1800" dirty="0" smtClean="0"/>
              <a:t>Boyd</a:t>
            </a:r>
            <a:r>
              <a:rPr lang="en-US" sz="1800" dirty="0"/>
              <a:t>, </a:t>
            </a:r>
            <a:r>
              <a:rPr lang="en-US" sz="1800" dirty="0" err="1"/>
              <a:t>Fenice</a:t>
            </a:r>
            <a:r>
              <a:rPr lang="en-US" sz="1800" dirty="0"/>
              <a:t> B., and Nancy M. Bailey. “Censorship in Three Metaphors.” </a:t>
            </a:r>
            <a:r>
              <a:rPr lang="en-US" sz="1800" i="1" dirty="0"/>
              <a:t>Journal of </a:t>
            </a:r>
            <a:r>
              <a:rPr lang="en-US" sz="1800" i="1" dirty="0" smtClean="0"/>
              <a:t>	Adolescent &amp; Adult Literacy</a:t>
            </a:r>
            <a:r>
              <a:rPr lang="en-US" sz="1800" dirty="0" smtClean="0"/>
              <a:t> 52:8 (2009): 653-661. </a:t>
            </a:r>
            <a:r>
              <a:rPr lang="en-US" sz="1800" i="1" dirty="0" smtClean="0"/>
              <a:t>Academic Search Premier</a:t>
            </a:r>
            <a:r>
              <a:rPr lang="en-US" sz="1800" dirty="0" smtClean="0"/>
              <a:t>. 	</a:t>
            </a:r>
            <a:r>
              <a:rPr lang="en-US" sz="1800" dirty="0" err="1" smtClean="0"/>
              <a:t>Ebsco</a:t>
            </a:r>
            <a:r>
              <a:rPr lang="en-US" sz="1800" dirty="0" smtClean="0"/>
              <a:t> Host. Web. 22 Mar. 2012.</a:t>
            </a:r>
            <a:endParaRPr lang="en-US" sz="1800" dirty="0"/>
          </a:p>
          <a:p>
            <a:pPr marL="0" indent="-457200">
              <a:lnSpc>
                <a:spcPct val="120000"/>
              </a:lnSpc>
              <a:buNone/>
            </a:pPr>
            <a:r>
              <a:rPr lang="en-US" sz="1800" dirty="0"/>
              <a:t>Doyle, Robert. “Flowers for Algernon.” </a:t>
            </a:r>
            <a:r>
              <a:rPr lang="en-US" sz="1800" i="1" dirty="0"/>
              <a:t>Banned Books: Challenging Our </a:t>
            </a:r>
            <a:r>
              <a:rPr lang="en-US" sz="1800" i="1" dirty="0" smtClean="0"/>
              <a:t>	Freedom </a:t>
            </a:r>
            <a:r>
              <a:rPr lang="en-US" sz="1800" i="1" dirty="0"/>
              <a:t>to Read</a:t>
            </a:r>
            <a:r>
              <a:rPr lang="en-US" sz="1800" dirty="0"/>
              <a:t>. Chicago:  </a:t>
            </a:r>
            <a:r>
              <a:rPr lang="en-US" sz="1800" dirty="0" smtClean="0"/>
              <a:t>American </a:t>
            </a:r>
            <a:r>
              <a:rPr lang="en-US" sz="1800" dirty="0"/>
              <a:t>Library Association. 237. 2010. Print.</a:t>
            </a:r>
          </a:p>
          <a:p>
            <a:pPr marL="0" indent="-457200">
              <a:lnSpc>
                <a:spcPct val="120000"/>
              </a:lnSpc>
              <a:buNone/>
            </a:pPr>
            <a:r>
              <a:rPr lang="en-US" sz="1800" dirty="0"/>
              <a:t>Kidd, Kenneth. “’Not Censorship but Selection’: Censorship and/as Prizing.” </a:t>
            </a:r>
            <a:r>
              <a:rPr lang="en-US" sz="1800" i="1" dirty="0"/>
              <a:t>Children’s </a:t>
            </a:r>
            <a:r>
              <a:rPr lang="en-US" sz="1800" i="1" dirty="0" smtClean="0"/>
              <a:t>	Literature </a:t>
            </a:r>
            <a:r>
              <a:rPr lang="en-US" sz="1800" i="1" dirty="0"/>
              <a:t>in </a:t>
            </a:r>
            <a:r>
              <a:rPr lang="en-US" sz="1800" i="1" dirty="0" smtClean="0"/>
              <a:t>Education</a:t>
            </a:r>
            <a:r>
              <a:rPr lang="en-US" sz="1800" dirty="0" smtClean="0"/>
              <a:t> </a:t>
            </a:r>
            <a:r>
              <a:rPr lang="en-US" sz="1800" dirty="0"/>
              <a:t>40:3 (2009): 197-216. </a:t>
            </a:r>
            <a:r>
              <a:rPr lang="en-US" sz="1800" i="1" dirty="0"/>
              <a:t>Academic Search Premier</a:t>
            </a:r>
            <a:r>
              <a:rPr lang="en-US" sz="1800" dirty="0"/>
              <a:t>. </a:t>
            </a:r>
            <a:r>
              <a:rPr lang="en-US" sz="1800" dirty="0" smtClean="0"/>
              <a:t>	</a:t>
            </a:r>
            <a:r>
              <a:rPr lang="en-US" sz="1800" dirty="0" err="1" smtClean="0"/>
              <a:t>Ebsco</a:t>
            </a:r>
            <a:r>
              <a:rPr lang="en-US" sz="1800" dirty="0" smtClean="0"/>
              <a:t>  </a:t>
            </a:r>
            <a:r>
              <a:rPr lang="en-US" sz="1800" dirty="0"/>
              <a:t>Host. Web. 22 Mar. 2012.</a:t>
            </a:r>
          </a:p>
          <a:p>
            <a:pPr marL="0" indent="-457200">
              <a:lnSpc>
                <a:spcPct val="120000"/>
              </a:lnSpc>
              <a:buNone/>
            </a:pPr>
            <a:r>
              <a:rPr lang="en-US" sz="1800" dirty="0" err="1"/>
              <a:t>Sova</a:t>
            </a:r>
            <a:r>
              <a:rPr lang="en-US" sz="1800" dirty="0"/>
              <a:t>, Dawn B. “Flowers for Algernon.” </a:t>
            </a:r>
            <a:r>
              <a:rPr lang="en-US" sz="1800" i="1" dirty="0"/>
              <a:t>Banned Books: Literature Suppressed on Sexual </a:t>
            </a:r>
            <a:r>
              <a:rPr lang="en-US" sz="1800" i="1" dirty="0" smtClean="0"/>
              <a:t>	Grounds</a:t>
            </a:r>
            <a:r>
              <a:rPr lang="en-US" sz="1800" dirty="0"/>
              <a:t>. </a:t>
            </a:r>
            <a:r>
              <a:rPr lang="en-US" sz="1800" dirty="0" err="1" smtClean="0"/>
              <a:t>NewYork</a:t>
            </a:r>
            <a:r>
              <a:rPr lang="en-US" sz="1800" dirty="0" smtClean="0"/>
              <a:t>: Facts on File, Inc. 2006. 72-73. Print.</a:t>
            </a:r>
          </a:p>
          <a:p>
            <a:pPr marL="0" indent="-457200">
              <a:lnSpc>
                <a:spcPct val="120000"/>
              </a:lnSpc>
              <a:buNone/>
            </a:pPr>
            <a:r>
              <a:rPr lang="en-US" sz="1800" dirty="0" err="1" smtClean="0"/>
              <a:t>Strothmann</a:t>
            </a:r>
            <a:r>
              <a:rPr lang="en-US" sz="1800" dirty="0"/>
              <a:t>, Molly, and Connie Van Fleet. “Books That Inspire, Books That Offend.” </a:t>
            </a:r>
            <a:r>
              <a:rPr lang="en-US" sz="1800" dirty="0" smtClean="0"/>
              <a:t>	</a:t>
            </a:r>
            <a:r>
              <a:rPr lang="en-US" sz="1800" i="1" dirty="0" smtClean="0"/>
              <a:t>Reference </a:t>
            </a:r>
            <a:r>
              <a:rPr lang="en-US" sz="1800" i="1" dirty="0"/>
              <a:t>&amp; User Services Quarterly</a:t>
            </a:r>
            <a:r>
              <a:rPr lang="en-US" sz="1800" dirty="0"/>
              <a:t> 49:2 (2009): 163-179. </a:t>
            </a:r>
            <a:r>
              <a:rPr lang="en-US" sz="1800" i="1" dirty="0"/>
              <a:t>Academic Search </a:t>
            </a:r>
            <a:r>
              <a:rPr lang="en-US" sz="1800" i="1" dirty="0" smtClean="0"/>
              <a:t>	Premier</a:t>
            </a:r>
            <a:r>
              <a:rPr lang="en-US" sz="1800" dirty="0"/>
              <a:t>. </a:t>
            </a:r>
            <a:r>
              <a:rPr lang="en-US" sz="1800" dirty="0" err="1"/>
              <a:t>Ebsco</a:t>
            </a:r>
            <a:r>
              <a:rPr lang="en-US" sz="1800" dirty="0"/>
              <a:t> Host. Web. 22 March 2012.</a:t>
            </a:r>
          </a:p>
          <a:p>
            <a:pPr marL="0" indent="-457200">
              <a:lnSpc>
                <a:spcPct val="120000"/>
              </a:lnSpc>
              <a:buNone/>
            </a:pPr>
            <a:endParaRPr lang="en-US" sz="1400" dirty="0"/>
          </a:p>
          <a:p>
            <a:pPr marL="0" indent="-457200">
              <a:buNone/>
            </a:pPr>
            <a:endParaRPr lang="en-US" sz="14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/>
              <a:t>York </a:t>
            </a:r>
            <a:r>
              <a:rPr lang="en-US" dirty="0" smtClean="0"/>
              <a:t>City</a:t>
            </a:r>
          </a:p>
          <a:p>
            <a:pPr lvl="1"/>
            <a:r>
              <a:rPr lang="en-US" dirty="0" smtClean="0"/>
              <a:t>Charlie’s Apartment</a:t>
            </a:r>
          </a:p>
          <a:p>
            <a:pPr lvl="1"/>
            <a:r>
              <a:rPr lang="en-US" dirty="0" smtClean="0"/>
              <a:t>Donner’s Bakery </a:t>
            </a:r>
          </a:p>
          <a:p>
            <a:pPr lvl="1"/>
            <a:r>
              <a:rPr lang="en-US" dirty="0" smtClean="0"/>
              <a:t>Beckman College</a:t>
            </a:r>
          </a:p>
          <a:p>
            <a:r>
              <a:rPr lang="en-US" dirty="0" smtClean="0"/>
              <a:t>Chicago </a:t>
            </a:r>
          </a:p>
          <a:p>
            <a:pPr lvl="1"/>
            <a:r>
              <a:rPr lang="en-US" dirty="0" smtClean="0"/>
              <a:t>psychology convention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96200" cy="21336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Charlie Gordon</a:t>
            </a:r>
            <a:r>
              <a:rPr lang="en-US" sz="2000" dirty="0" smtClean="0"/>
              <a:t> (protagonist) – </a:t>
            </a:r>
          </a:p>
          <a:p>
            <a:pPr lvl="1"/>
            <a:r>
              <a:rPr lang="en-US" sz="2000" dirty="0" smtClean="0"/>
              <a:t>32 years old, mentally retarded</a:t>
            </a:r>
          </a:p>
          <a:p>
            <a:pPr lvl="1"/>
            <a:r>
              <a:rPr lang="en-US" sz="2000" dirty="0" smtClean="0"/>
              <a:t>Works at Donner’s Bakery and lives in NY</a:t>
            </a:r>
          </a:p>
          <a:p>
            <a:pPr lvl="1"/>
            <a:r>
              <a:rPr lang="en-US" sz="2000" dirty="0" smtClean="0"/>
              <a:t>Had an </a:t>
            </a:r>
            <a:r>
              <a:rPr lang="en-US" sz="2000" dirty="0"/>
              <a:t>experimental operation to improve his </a:t>
            </a:r>
            <a:r>
              <a:rPr lang="en-US" sz="2000" dirty="0" smtClean="0"/>
              <a:t>intelligence</a:t>
            </a:r>
            <a:endParaRPr lang="en-US" sz="2000" dirty="0"/>
          </a:p>
          <a:p>
            <a:r>
              <a:rPr lang="en-US" sz="2000" b="1" dirty="0" smtClean="0"/>
              <a:t>Miss </a:t>
            </a:r>
            <a:r>
              <a:rPr lang="en-US" sz="2000" b="1" dirty="0" err="1" smtClean="0"/>
              <a:t>Kinnian</a:t>
            </a:r>
            <a:endParaRPr lang="en-US" sz="2000" b="1" dirty="0" smtClean="0"/>
          </a:p>
          <a:p>
            <a:pPr lvl="1"/>
            <a:r>
              <a:rPr lang="en-US" sz="2000" dirty="0" smtClean="0"/>
              <a:t>Charlie’s teacher </a:t>
            </a:r>
            <a:r>
              <a:rPr lang="en-US" sz="2000" dirty="0"/>
              <a:t>at the Beckman special school for retarded adults </a:t>
            </a:r>
            <a:endParaRPr lang="en-US" sz="2000" dirty="0" smtClean="0"/>
          </a:p>
          <a:p>
            <a:pPr lvl="1"/>
            <a:r>
              <a:rPr lang="en-US" sz="2000" dirty="0" smtClean="0"/>
              <a:t>Recommends Charlie as </a:t>
            </a:r>
            <a:r>
              <a:rPr lang="en-US" sz="2000" dirty="0"/>
              <a:t>a </a:t>
            </a:r>
            <a:r>
              <a:rPr lang="en-US" sz="2000" dirty="0" smtClean="0"/>
              <a:t>candidate </a:t>
            </a:r>
            <a:r>
              <a:rPr lang="en-US" sz="2000" dirty="0"/>
              <a:t>for the </a:t>
            </a:r>
            <a:r>
              <a:rPr lang="en-US" sz="2000" dirty="0" smtClean="0"/>
              <a:t>experiment</a:t>
            </a:r>
          </a:p>
          <a:p>
            <a:pPr lvl="1"/>
            <a:r>
              <a:rPr lang="en-US" sz="2000" dirty="0" smtClean="0"/>
              <a:t>Charlie loves her, and she cares for him.</a:t>
            </a:r>
            <a:endParaRPr lang="en-US" sz="2000" dirty="0"/>
          </a:p>
          <a:p>
            <a:r>
              <a:rPr lang="en-US" sz="2000" b="1" dirty="0" smtClean="0"/>
              <a:t>Fay</a:t>
            </a:r>
          </a:p>
          <a:p>
            <a:pPr lvl="1"/>
            <a:r>
              <a:rPr lang="en-US" sz="2000" dirty="0"/>
              <a:t>Charlie’s unconventional neighbor </a:t>
            </a:r>
            <a:endParaRPr lang="en-US" sz="2000" dirty="0" smtClean="0"/>
          </a:p>
          <a:p>
            <a:pPr lvl="1"/>
            <a:r>
              <a:rPr lang="en-US" sz="2000" dirty="0" smtClean="0"/>
              <a:t>a free-spirited artist who loves dancing and sleeping around</a:t>
            </a:r>
          </a:p>
          <a:p>
            <a:pPr lvl="1"/>
            <a:r>
              <a:rPr lang="en-US" sz="2000" dirty="0" smtClean="0"/>
              <a:t>Has a fling with Charlie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33144">
            <a:off x="6882542" y="876695"/>
            <a:ext cx="1742748" cy="1681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Players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Rose Gordon</a:t>
            </a:r>
          </a:p>
          <a:p>
            <a:pPr lvl="1"/>
            <a:r>
              <a:rPr lang="en-US" dirty="0"/>
              <a:t>Charlie’s </a:t>
            </a:r>
            <a:r>
              <a:rPr lang="en-US" dirty="0" smtClean="0"/>
              <a:t>mom</a:t>
            </a:r>
          </a:p>
          <a:p>
            <a:pPr lvl="1"/>
            <a:r>
              <a:rPr lang="en-US" dirty="0" smtClean="0"/>
              <a:t>initially </a:t>
            </a:r>
            <a:r>
              <a:rPr lang="en-US" dirty="0"/>
              <a:t>denies his retarded state and </a:t>
            </a:r>
            <a:r>
              <a:rPr lang="en-US" dirty="0" smtClean="0"/>
              <a:t>tries to make him normal</a:t>
            </a:r>
          </a:p>
          <a:p>
            <a:pPr lvl="1"/>
            <a:r>
              <a:rPr lang="en-US" dirty="0" smtClean="0"/>
              <a:t>Later rejects </a:t>
            </a:r>
            <a:r>
              <a:rPr lang="en-US" dirty="0"/>
              <a:t>him completely </a:t>
            </a:r>
            <a:r>
              <a:rPr lang="en-US" dirty="0" smtClean="0"/>
              <a:t>when she has a “normal” child</a:t>
            </a:r>
            <a:endParaRPr lang="en-US" dirty="0"/>
          </a:p>
          <a:p>
            <a:r>
              <a:rPr lang="en-US" b="1" dirty="0" smtClean="0"/>
              <a:t>Norma Gordon</a:t>
            </a:r>
          </a:p>
          <a:p>
            <a:pPr lvl="1"/>
            <a:r>
              <a:rPr lang="en-US" dirty="0" smtClean="0"/>
              <a:t>Charlie’s sister</a:t>
            </a:r>
          </a:p>
          <a:p>
            <a:pPr lvl="1"/>
            <a:r>
              <a:rPr lang="en-US" dirty="0" smtClean="0"/>
              <a:t>Embarrassed of him, and treats him cruel</a:t>
            </a:r>
          </a:p>
          <a:p>
            <a:r>
              <a:rPr lang="en-US" b="1" dirty="0" smtClean="0"/>
              <a:t>Matt Gordon</a:t>
            </a:r>
          </a:p>
          <a:p>
            <a:pPr lvl="1"/>
            <a:r>
              <a:rPr lang="en-US" dirty="0" smtClean="0"/>
              <a:t>Loves Charlie and accepts him for who he is</a:t>
            </a:r>
          </a:p>
          <a:p>
            <a:pPr lvl="1"/>
            <a:r>
              <a:rPr lang="en-US" dirty="0" smtClean="0"/>
              <a:t>Not very strong; doesn’t always defend Charlie</a:t>
            </a:r>
          </a:p>
          <a:p>
            <a:pPr lvl="1"/>
            <a:r>
              <a:rPr lang="en-US" dirty="0" smtClean="0"/>
              <a:t>Takes him to his brother’s when Rose pulls out a knife on Charlie</a:t>
            </a:r>
          </a:p>
          <a:p>
            <a:r>
              <a:rPr lang="en-US" b="1" dirty="0"/>
              <a:t>Harold </a:t>
            </a:r>
            <a:r>
              <a:rPr lang="en-US" b="1" dirty="0" err="1"/>
              <a:t>Nemur</a:t>
            </a:r>
            <a:r>
              <a:rPr lang="en-US" b="1" dirty="0"/>
              <a:t> &amp; Jay Strauss</a:t>
            </a:r>
          </a:p>
          <a:p>
            <a:pPr lvl="1"/>
            <a:r>
              <a:rPr lang="en-US" dirty="0" smtClean="0"/>
              <a:t>The doctor and psychiatrist who operated on Charlie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12681"/>
      </p:ext>
    </p:extLst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667000" y="1600200"/>
            <a:ext cx="1905000" cy="388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1905000" cy="388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000" y="4800600"/>
            <a:ext cx="251460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Exposition: 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Charlie is 32 and works at a bakery.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He gets an operation to make him smarter.</a:t>
            </a:r>
            <a:br>
              <a:rPr lang="en-US" sz="1200" dirty="0" smtClean="0">
                <a:solidFill>
                  <a:schemeClr val="bg1"/>
                </a:solidFill>
              </a:rPr>
            </a:br>
            <a:r>
              <a:rPr lang="en-US" sz="1200" dirty="0" smtClean="0">
                <a:solidFill>
                  <a:schemeClr val="bg1"/>
                </a:solidFill>
              </a:rPr>
              <a:t>He begins writing progress reports.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3869892"/>
            <a:ext cx="1905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He competes w/the mouse Algernon at mazes and gradually gets smarter.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1542" y="3135346"/>
            <a:ext cx="1726858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He  learns Algernon had the same operation.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648" y="2190402"/>
            <a:ext cx="1709351" cy="6720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He falls in love with Alice, and she falls for him too.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22056" y="1519535"/>
            <a:ext cx="1823652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Charlie becomes smarter than the doctors.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17509" y="3135346"/>
            <a:ext cx="2057399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Charlie discovers Algernon-Gordon  effect.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30430" y="2440287"/>
            <a:ext cx="1484870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Algernon dies.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67500" y="3775501"/>
            <a:ext cx="1699054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Alice is there for him as he </a:t>
            </a:r>
            <a:r>
              <a:rPr lang="en-US" sz="1200" dirty="0">
                <a:solidFill>
                  <a:schemeClr val="bg1"/>
                </a:solidFill>
              </a:rPr>
              <a:t>slowly regresses and becomes more aggressive.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10200" y="4798541"/>
            <a:ext cx="25146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Resolution: 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Charlie  checks himself into the Warren State Home.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9000" y="1219200"/>
            <a:ext cx="2514600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Climax: 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At the convention, Charlie learns Algernon is regressing, which foreshadows  his own regression. Charlie  runs away from the convention and gets his own apartment..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80438" y="1496198"/>
            <a:ext cx="2090351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He has a fling with Fay, starts drinking, and neglects his work.. 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Banning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2514600"/>
          </a:xfrm>
        </p:spPr>
        <p:txBody>
          <a:bodyPr>
            <a:noAutofit/>
          </a:bodyPr>
          <a:lstStyle/>
          <a:p>
            <a:r>
              <a:rPr lang="en-US" sz="2200" dirty="0" smtClean="0"/>
              <a:t>3,019 challenges between 1/1/00 and 12/31/05 (ALA)</a:t>
            </a:r>
          </a:p>
          <a:p>
            <a:r>
              <a:rPr lang="en-US" sz="2200" dirty="0" smtClean="0"/>
              <a:t>Roughly 85% of challenges go unreported (Kidd)</a:t>
            </a:r>
          </a:p>
          <a:p>
            <a:r>
              <a:rPr lang="en-US" sz="2200" dirty="0"/>
              <a:t>“Books that inspire may also offend.” (Lee as cited by </a:t>
            </a:r>
            <a:r>
              <a:rPr lang="en-US" sz="2200" dirty="0" err="1"/>
              <a:t>Strothman</a:t>
            </a:r>
            <a:r>
              <a:rPr lang="en-US" sz="2200" dirty="0"/>
              <a:t> &amp; Van Fleet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Censorship presents obstructions to a clear view of the world (Boyd &amp; Bailey)</a:t>
            </a:r>
          </a:p>
          <a:p>
            <a:r>
              <a:rPr lang="en-US" sz="2200" dirty="0" smtClean="0"/>
              <a:t>Usually challenged for social, sexual, political, or religious content (</a:t>
            </a:r>
            <a:r>
              <a:rPr lang="en-US" sz="2200" dirty="0" err="1" smtClean="0"/>
              <a:t>Strothman</a:t>
            </a:r>
            <a:r>
              <a:rPr lang="en-US" sz="2200" dirty="0" smtClean="0"/>
              <a:t> &amp; Van Fleet)</a:t>
            </a:r>
          </a:p>
          <a:p>
            <a:r>
              <a:rPr lang="en-US" sz="2200" dirty="0" smtClean="0"/>
              <a:t>More often than not, books are challenged due to a word, an isolated concept, or mention of lifestyles someone finds offensive (Boyd &amp; Bailey)</a:t>
            </a:r>
          </a:p>
          <a:p>
            <a:pPr marL="742950" lvl="2" indent="-342900"/>
            <a:r>
              <a:rPr lang="en-US" sz="2200" dirty="0"/>
              <a:t>Example: Mother </a:t>
            </a:r>
            <a:r>
              <a:rPr lang="en-US" sz="2200" dirty="0" smtClean="0"/>
              <a:t>who wanted </a:t>
            </a:r>
            <a:r>
              <a:rPr lang="en-US" sz="2200" dirty="0"/>
              <a:t>to ban </a:t>
            </a:r>
            <a:r>
              <a:rPr lang="en-US" sz="2200" i="1" dirty="0"/>
              <a:t>Briar Rose</a:t>
            </a:r>
            <a:r>
              <a:rPr lang="en-US" sz="2200" dirty="0"/>
              <a:t> in 1994 only read one page (Boyd &amp;Bailey</a:t>
            </a:r>
            <a:r>
              <a:rPr lang="en-US" sz="2200" dirty="0" smtClean="0"/>
              <a:t>)</a:t>
            </a:r>
          </a:p>
          <a:p>
            <a:pPr marL="400050" lvl="2" indent="0">
              <a:buNone/>
            </a:pPr>
            <a:endParaRPr lang="en-US" sz="2200" dirty="0"/>
          </a:p>
          <a:p>
            <a:endParaRPr lang="en-US" sz="2200" dirty="0" smtClean="0"/>
          </a:p>
          <a:p>
            <a:pPr lvl="1"/>
            <a:endParaRPr lang="en-US" sz="2200" dirty="0" smtClean="0"/>
          </a:p>
          <a:p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Algernon Challenged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3733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1976</a:t>
            </a:r>
            <a:r>
              <a:rPr lang="en-US" dirty="0" smtClean="0"/>
              <a:t> – Plant City Public Schools (FL) – Banned due to “references to sex” and encounter between Charlie and his teacher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1977 </a:t>
            </a:r>
            <a:r>
              <a:rPr lang="en-US" dirty="0" smtClean="0"/>
              <a:t>– Cameron County School District (PA)  – Banned from classrooms; called “sexually oriented trash”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1981</a:t>
            </a:r>
            <a:r>
              <a:rPr lang="en-US" dirty="0" smtClean="0"/>
              <a:t> – Glenn Rose High School Library (AR) and “explicit”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1983</a:t>
            </a:r>
            <a:r>
              <a:rPr lang="en-US" dirty="0" smtClean="0"/>
              <a:t> – Oberlin High School (OH) – Banned for same reasons as Glenn Rose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Algernon Challenged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1984 </a:t>
            </a:r>
            <a:r>
              <a:rPr lang="en-US" sz="2600" dirty="0"/>
              <a:t>– Glenrock High School (WY) – Banned as required reading because “explicit love scenes were distasteful”</a:t>
            </a:r>
          </a:p>
          <a:p>
            <a:r>
              <a:rPr lang="en-US" sz="2600" b="1" dirty="0">
                <a:solidFill>
                  <a:srgbClr val="FF0000"/>
                </a:solidFill>
              </a:rPr>
              <a:t>1986 </a:t>
            </a:r>
            <a:r>
              <a:rPr lang="en-US" sz="2600" dirty="0"/>
              <a:t>– Charlotte </a:t>
            </a:r>
            <a:r>
              <a:rPr lang="en-US" sz="2600" dirty="0" err="1"/>
              <a:t>Mecklenberg</a:t>
            </a:r>
            <a:r>
              <a:rPr lang="en-US" sz="2600" dirty="0"/>
              <a:t> School District (NC) – removed from 10</a:t>
            </a:r>
            <a:r>
              <a:rPr lang="en-US" sz="2600" baseline="30000" dirty="0"/>
              <a:t>th</a:t>
            </a:r>
            <a:r>
              <a:rPr lang="en-US" sz="2600" dirty="0"/>
              <a:t> grade supplemental reading list because parents charged that the book was pornographic</a:t>
            </a:r>
          </a:p>
          <a:p>
            <a:r>
              <a:rPr lang="en-US" sz="2600" b="1" dirty="0" smtClean="0">
                <a:solidFill>
                  <a:srgbClr val="FF0000"/>
                </a:solidFill>
              </a:rPr>
              <a:t>1996 </a:t>
            </a:r>
            <a:r>
              <a:rPr lang="en-US" sz="2600" dirty="0" smtClean="0"/>
              <a:t>– Yorktown School District (VA) – Parent complained about profanity and references to sex and drinking</a:t>
            </a:r>
          </a:p>
          <a:p>
            <a:r>
              <a:rPr lang="en-US" sz="2600" b="1" dirty="0" smtClean="0">
                <a:solidFill>
                  <a:srgbClr val="FF0000"/>
                </a:solidFill>
              </a:rPr>
              <a:t>1997 </a:t>
            </a:r>
            <a:r>
              <a:rPr lang="en-US" sz="2600" dirty="0" smtClean="0"/>
              <a:t>– Rabun County (GA) – Removed from 9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grade curriculum because it was “inappropriate” for grade level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67302897"/>
      </p:ext>
    </p:extLst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Valuable Life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Book banning hides ideas that are important for deepening concepts, seeing from different perspectives, and understanding universal qualities of humans and events (</a:t>
            </a:r>
            <a:r>
              <a:rPr lang="en-US" sz="2600" dirty="0" err="1" smtClean="0"/>
              <a:t>Boyd&amp;Bailey</a:t>
            </a:r>
            <a:r>
              <a:rPr lang="en-US" sz="2600" dirty="0" smtClean="0"/>
              <a:t>)</a:t>
            </a:r>
          </a:p>
          <a:p>
            <a:r>
              <a:rPr lang="en-US" dirty="0" smtClean="0"/>
              <a:t>Some life lessons from Algernon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Mentally disabled people are often mistreated, sometimes even by their own family as Charlie was mistreated by his mom and sister.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Charlie felt like doctors thought he wasn’t human until the operation, but mentally disabled people are human beings too and deserve to be treated as such.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Charlie and the waiter didn’t realize when they were being laughed at, so mentally challenged need people to stick up for them if they are being mistreated.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21417"/>
      </p:ext>
    </p:extLst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893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Flowers for Algernon</vt:lpstr>
      <vt:lpstr>Setting</vt:lpstr>
      <vt:lpstr>Key Players</vt:lpstr>
      <vt:lpstr>Key Players cont.</vt:lpstr>
      <vt:lpstr>Plot</vt:lpstr>
      <vt:lpstr>Book Banning</vt:lpstr>
      <vt:lpstr>Algernon Challenged</vt:lpstr>
      <vt:lpstr>Algernon Challenged Cont.</vt:lpstr>
      <vt:lpstr>Valuable Life Lessons</vt:lpstr>
      <vt:lpstr>Mitigating Measures</vt:lpstr>
      <vt:lpstr>Support Free Speech!</vt:lpstr>
      <vt:lpstr>Works Cited</vt:lpstr>
    </vt:vector>
  </TitlesOfParts>
  <Company>Bakersfield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 for Algernon</dc:title>
  <dc:creator>Information Services</dc:creator>
  <cp:lastModifiedBy>Information Services</cp:lastModifiedBy>
  <cp:revision>74</cp:revision>
  <dcterms:created xsi:type="dcterms:W3CDTF">2011-02-28T17:41:13Z</dcterms:created>
  <dcterms:modified xsi:type="dcterms:W3CDTF">2012-03-25T23:22:33Z</dcterms:modified>
</cp:coreProperties>
</file>