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5"/>
  </p:notesMasterIdLst>
  <p:handoutMasterIdLst>
    <p:handoutMasterId r:id="rId26"/>
  </p:handoutMasterIdLst>
  <p:sldIdLst>
    <p:sldId id="269" r:id="rId3"/>
    <p:sldId id="268" r:id="rId4"/>
    <p:sldId id="270" r:id="rId5"/>
    <p:sldId id="272" r:id="rId6"/>
    <p:sldId id="271" r:id="rId7"/>
    <p:sldId id="273" r:id="rId8"/>
    <p:sldId id="274" r:id="rId9"/>
    <p:sldId id="275" r:id="rId10"/>
    <p:sldId id="277" r:id="rId11"/>
    <p:sldId id="278" r:id="rId12"/>
    <p:sldId id="280" r:id="rId13"/>
    <p:sldId id="279" r:id="rId14"/>
    <p:sldId id="281" r:id="rId15"/>
    <p:sldId id="283" r:id="rId16"/>
    <p:sldId id="282" r:id="rId17"/>
    <p:sldId id="267" r:id="rId18"/>
    <p:sldId id="299" r:id="rId19"/>
    <p:sldId id="302" r:id="rId20"/>
    <p:sldId id="303" r:id="rId21"/>
    <p:sldId id="319" r:id="rId22"/>
    <p:sldId id="305" r:id="rId23"/>
    <p:sldId id="32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F09"/>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77" autoAdjust="0"/>
  </p:normalViewPr>
  <p:slideViewPr>
    <p:cSldViewPr>
      <p:cViewPr>
        <p:scale>
          <a:sx n="107" d="100"/>
          <a:sy n="107" d="100"/>
        </p:scale>
        <p:origin x="-72"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69B421-5CAE-48D9-8F01-977D48241AC3}" type="slidenum">
              <a:rPr lang="en-US"/>
              <a:pPr/>
              <a:t>‹#›</a:t>
            </a:fld>
            <a:endParaRPr lang="en-US"/>
          </a:p>
        </p:txBody>
      </p:sp>
    </p:spTree>
    <p:extLst>
      <p:ext uri="{BB962C8B-B14F-4D97-AF65-F5344CB8AC3E}">
        <p14:creationId xmlns:p14="http://schemas.microsoft.com/office/powerpoint/2010/main" val="71487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9FFC6-5635-453E-B133-628151A17268}" type="datetimeFigureOut">
              <a:rPr lang="en-US" smtClean="0"/>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890E6-9C92-425A-93A4-256A6A2F95CD}" type="slidenum">
              <a:rPr lang="en-US" smtClean="0"/>
              <a:t>‹#›</a:t>
            </a:fld>
            <a:endParaRPr lang="en-US"/>
          </a:p>
        </p:txBody>
      </p:sp>
    </p:spTree>
    <p:extLst>
      <p:ext uri="{BB962C8B-B14F-4D97-AF65-F5344CB8AC3E}">
        <p14:creationId xmlns:p14="http://schemas.microsoft.com/office/powerpoint/2010/main" val="102017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FCA92D3-ECA8-4725-B6F3-5F4672A4AC76}" type="slidenum">
              <a:rPr lang="en-US"/>
              <a:pPr/>
              <a:t>17</a:t>
            </a:fld>
            <a:endParaRPr lang="en-US"/>
          </a:p>
        </p:txBody>
      </p:sp>
      <p:sp>
        <p:nvSpPr>
          <p:cNvPr id="93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4504" y="4343085"/>
            <a:ext cx="5028994" cy="4115747"/>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A316D1-0539-4BB6-A5B4-8FDCB5C94C60}" type="slidenum">
              <a:rPr lang="en-US"/>
              <a:pPr/>
              <a:t>18</a:t>
            </a:fld>
            <a:endParaRPr lang="en-US"/>
          </a:p>
        </p:txBody>
      </p:sp>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0D5D64-CDB5-4396-970D-0B83224997E1}" type="slidenum">
              <a:rPr lang="en-US"/>
              <a:pPr/>
              <a:t>19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E6EE586-2B8E-4B08-8922-E96FD905085C}" type="slidenum">
              <a:rPr lang="en-US"/>
              <a:pPr/>
              <a:t>21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600200"/>
            <a:ext cx="7772400" cy="990600"/>
          </a:xfrm>
        </p:spPr>
        <p:txBody>
          <a:bodyPr/>
          <a:lstStyle>
            <a:lvl1pPr algn="ct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685800" y="2514600"/>
            <a:ext cx="7772400" cy="685800"/>
          </a:xfrm>
        </p:spPr>
        <p:txBody>
          <a:bodyPr/>
          <a:lstStyle>
            <a:lvl1pPr marL="0" indent="0" algn="ctr">
              <a:buFontTx/>
              <a:buNone/>
              <a:defRPr sz="2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00" y="838200"/>
            <a:ext cx="16383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47625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28800"/>
            <a:ext cx="3810000" cy="4267200"/>
          </a:xfrm>
        </p:spPr>
        <p:txBody>
          <a:bodyPr/>
          <a:lstStyle/>
          <a:p>
            <a:endParaRPr lang="en-US"/>
          </a:p>
        </p:txBody>
      </p:sp>
      <p:sp>
        <p:nvSpPr>
          <p:cNvPr id="4" name="Text Placeholder 3"/>
          <p:cNvSpPr>
            <a:spLocks noGrp="1"/>
          </p:cNvSpPr>
          <p:nvPr>
            <p:ph type="body"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0" y="6400800"/>
            <a:ext cx="4572000" cy="457200"/>
          </a:xfrm>
          <a:prstGeom prst="rect">
            <a:avLst/>
          </a:prstGeom>
        </p:spPr>
        <p:txBody>
          <a:bodyPr/>
          <a:lstStyle>
            <a:lvl1pPr>
              <a:defRPr/>
            </a:lvl1pPr>
          </a:lstStyle>
          <a:p>
            <a:r>
              <a:rPr lang="en-US"/>
              <a:t>Purdue University Writing Lab</a:t>
            </a:r>
          </a:p>
        </p:txBody>
      </p:sp>
    </p:spTree>
    <p:extLst>
      <p:ext uri="{BB962C8B-B14F-4D97-AF65-F5344CB8AC3E}">
        <p14:creationId xmlns:p14="http://schemas.microsoft.com/office/powerpoint/2010/main" val="79906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3810000" cy="4267200"/>
          </a:xfrm>
        </p:spPr>
        <p:txBody>
          <a:bodyPr/>
          <a:lstStyle/>
          <a:p>
            <a:endParaRPr lang="en-US"/>
          </a:p>
        </p:txBody>
      </p:sp>
      <p:sp>
        <p:nvSpPr>
          <p:cNvPr id="5" name="Footer Placeholder 4"/>
          <p:cNvSpPr>
            <a:spLocks noGrp="1"/>
          </p:cNvSpPr>
          <p:nvPr>
            <p:ph type="ftr" sz="quarter" idx="10"/>
          </p:nvPr>
        </p:nvSpPr>
        <p:spPr>
          <a:xfrm>
            <a:off x="4572000" y="6400800"/>
            <a:ext cx="4572000" cy="457200"/>
          </a:xfrm>
          <a:prstGeom prst="rect">
            <a:avLst/>
          </a:prstGeom>
        </p:spPr>
        <p:txBody>
          <a:bodyPr/>
          <a:lstStyle>
            <a:lvl1pPr>
              <a:defRPr/>
            </a:lvl1pPr>
          </a:lstStyle>
          <a:p>
            <a:r>
              <a:rPr lang="en-US"/>
              <a:t>Purdue University Writing Lab</a:t>
            </a:r>
          </a:p>
        </p:txBody>
      </p:sp>
    </p:spTree>
    <p:extLst>
      <p:ext uri="{BB962C8B-B14F-4D97-AF65-F5344CB8AC3E}">
        <p14:creationId xmlns:p14="http://schemas.microsoft.com/office/powerpoint/2010/main" val="313674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762000" y="1752600"/>
            <a:ext cx="6553200" cy="4343400"/>
          </a:xfrm>
        </p:spPr>
        <p:txBody>
          <a:bodyPr/>
          <a:lstStyle>
            <a:lvl1pPr>
              <a:buFontTx/>
              <a:buNone/>
              <a:defRPr>
                <a:solidFill>
                  <a:schemeClr val="tx1"/>
                </a:solidFill>
                <a:latin typeface="+mn-lt"/>
              </a:defRPr>
            </a:lvl1pPr>
            <a:lvl2pPr>
              <a:buFontTx/>
              <a:buNone/>
              <a:defRPr sz="1600">
                <a:solidFill>
                  <a:schemeClr val="tx1"/>
                </a:solidFill>
                <a:latin typeface="+mn-lt"/>
              </a:defRPr>
            </a:lvl2pPr>
            <a:lvl3pPr>
              <a:buFontTx/>
              <a:buNone/>
              <a:defRPr sz="1600">
                <a:solidFill>
                  <a:schemeClr val="tx1"/>
                </a:solidFill>
                <a:latin typeface="+mn-lt"/>
              </a:defRPr>
            </a:lvl3pPr>
            <a:lvl4pPr>
              <a:buFontTx/>
              <a:buNone/>
              <a:defRPr sz="1600">
                <a:solidFill>
                  <a:schemeClr val="tx1"/>
                </a:solidFill>
                <a:latin typeface="+mn-lt"/>
              </a:defRPr>
            </a:lvl4pPr>
            <a:lvl5pPr>
              <a:buFontTx/>
              <a:buNone/>
              <a:defRPr sz="16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2000" y="838200"/>
            <a:ext cx="6553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762000" y="1752600"/>
            <a:ext cx="6553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4" r:id="rId13"/>
  </p:sldLayoutIdLst>
  <p:txStyles>
    <p:titleStyle>
      <a:lvl1pPr algn="l" rtl="0" eaLnBrk="1" fontAlgn="base" hangingPunct="1">
        <a:spcBef>
          <a:spcPct val="0"/>
        </a:spcBef>
        <a:spcAft>
          <a:spcPct val="0"/>
        </a:spcAft>
        <a:defRPr sz="3200">
          <a:solidFill>
            <a:schemeClr val="accent1">
              <a:lumMod val="60000"/>
              <a:lumOff val="40000"/>
            </a:schemeClr>
          </a:solidFill>
          <a:latin typeface="+mj-lt"/>
          <a:ea typeface="+mj-ea"/>
          <a:cs typeface="+mj-cs"/>
        </a:defRPr>
      </a:lvl1pPr>
      <a:lvl2pPr algn="l" rtl="0" eaLnBrk="1" fontAlgn="base" hangingPunct="1">
        <a:spcBef>
          <a:spcPct val="0"/>
        </a:spcBef>
        <a:spcAft>
          <a:spcPct val="0"/>
        </a:spcAft>
        <a:defRPr sz="3200">
          <a:solidFill>
            <a:srgbClr val="D5E1E7"/>
          </a:solidFill>
          <a:latin typeface="Arial Black" pitchFamily="34" charset="0"/>
        </a:defRPr>
      </a:lvl2pPr>
      <a:lvl3pPr algn="l" rtl="0" eaLnBrk="1" fontAlgn="base" hangingPunct="1">
        <a:spcBef>
          <a:spcPct val="0"/>
        </a:spcBef>
        <a:spcAft>
          <a:spcPct val="0"/>
        </a:spcAft>
        <a:defRPr sz="3200">
          <a:solidFill>
            <a:srgbClr val="D5E1E7"/>
          </a:solidFill>
          <a:latin typeface="Arial Black" pitchFamily="34" charset="0"/>
        </a:defRPr>
      </a:lvl3pPr>
      <a:lvl4pPr algn="l" rtl="0" eaLnBrk="1" fontAlgn="base" hangingPunct="1">
        <a:spcBef>
          <a:spcPct val="0"/>
        </a:spcBef>
        <a:spcAft>
          <a:spcPct val="0"/>
        </a:spcAft>
        <a:defRPr sz="3200">
          <a:solidFill>
            <a:srgbClr val="D5E1E7"/>
          </a:solidFill>
          <a:latin typeface="Arial Black" pitchFamily="34" charset="0"/>
        </a:defRPr>
      </a:lvl4pPr>
      <a:lvl5pPr algn="l" rtl="0" eaLnBrk="1" fontAlgn="base" hangingPunct="1">
        <a:spcBef>
          <a:spcPct val="0"/>
        </a:spcBef>
        <a:spcAft>
          <a:spcPct val="0"/>
        </a:spcAft>
        <a:defRPr sz="3200">
          <a:solidFill>
            <a:srgbClr val="D5E1E7"/>
          </a:solidFill>
          <a:latin typeface="Arial Black" pitchFamily="34" charset="0"/>
        </a:defRPr>
      </a:lvl5pPr>
      <a:lvl6pPr marL="457200" algn="l" rtl="0" eaLnBrk="1" fontAlgn="base" hangingPunct="1">
        <a:spcBef>
          <a:spcPct val="0"/>
        </a:spcBef>
        <a:spcAft>
          <a:spcPct val="0"/>
        </a:spcAft>
        <a:defRPr sz="3200">
          <a:solidFill>
            <a:srgbClr val="D5E1E7"/>
          </a:solidFill>
          <a:latin typeface="Arial Black" pitchFamily="34" charset="0"/>
        </a:defRPr>
      </a:lvl6pPr>
      <a:lvl7pPr marL="914400" algn="l" rtl="0" eaLnBrk="1" fontAlgn="base" hangingPunct="1">
        <a:spcBef>
          <a:spcPct val="0"/>
        </a:spcBef>
        <a:spcAft>
          <a:spcPct val="0"/>
        </a:spcAft>
        <a:defRPr sz="3200">
          <a:solidFill>
            <a:srgbClr val="D5E1E7"/>
          </a:solidFill>
          <a:latin typeface="Arial Black" pitchFamily="34" charset="0"/>
        </a:defRPr>
      </a:lvl7pPr>
      <a:lvl8pPr marL="1371600" algn="l" rtl="0" eaLnBrk="1" fontAlgn="base" hangingPunct="1">
        <a:spcBef>
          <a:spcPct val="0"/>
        </a:spcBef>
        <a:spcAft>
          <a:spcPct val="0"/>
        </a:spcAft>
        <a:defRPr sz="3200">
          <a:solidFill>
            <a:srgbClr val="D5E1E7"/>
          </a:solidFill>
          <a:latin typeface="Arial Black" pitchFamily="34" charset="0"/>
        </a:defRPr>
      </a:lvl8pPr>
      <a:lvl9pPr marL="1828800" algn="l" rtl="0" eaLnBrk="1" fontAlgn="base" hangingPunct="1">
        <a:spcBef>
          <a:spcPct val="0"/>
        </a:spcBef>
        <a:spcAft>
          <a:spcPct val="0"/>
        </a:spcAft>
        <a:defRPr sz="3200">
          <a:solidFill>
            <a:srgbClr val="D5E1E7"/>
          </a:solidFill>
          <a:latin typeface="Arial Black" pitchFamily="34" charset="0"/>
        </a:defRPr>
      </a:lvl9pPr>
    </p:titleStyle>
    <p:bodyStyle>
      <a:lvl1pPr marL="342900" indent="-342900" algn="l" rtl="0" eaLnBrk="1" fontAlgn="base" hangingPunct="1">
        <a:spcBef>
          <a:spcPct val="20000"/>
        </a:spcBef>
        <a:spcAft>
          <a:spcPct val="0"/>
        </a:spcAft>
        <a:buChar char="•"/>
        <a:defRPr sz="2000">
          <a:solidFill>
            <a:schemeClr val="accent1">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r>
              <a:rPr lang="en-US" dirty="0" smtClean="0"/>
              <a:t>Country Profile </a:t>
            </a:r>
            <a:endParaRPr lang="en-US" dirty="0"/>
          </a:p>
        </p:txBody>
      </p:sp>
      <p:sp>
        <p:nvSpPr>
          <p:cNvPr id="25605" name="Rectangle 5"/>
          <p:cNvSpPr>
            <a:spLocks noGrp="1" noChangeArrowheads="1"/>
          </p:cNvSpPr>
          <p:nvPr>
            <p:ph type="subTitle" idx="1"/>
          </p:nvPr>
        </p:nvSpPr>
        <p:spPr/>
        <p:txBody>
          <a:bodyPr/>
          <a:lstStyle/>
          <a:p>
            <a:r>
              <a:rPr lang="en-US" dirty="0" smtClean="0"/>
              <a:t>HOP pgs. 19-30</a:t>
            </a:r>
            <a:endParaRPr lang="en-US"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553200" cy="762000"/>
          </a:xfrm>
        </p:spPr>
        <p:txBody>
          <a:bodyPr/>
          <a:lstStyle/>
          <a:p>
            <a:r>
              <a:rPr lang="en-US" b="1" dirty="0"/>
              <a:t>Annotated Article Regarding Economic Situation </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t>print magazine </a:t>
            </a:r>
            <a:r>
              <a:rPr lang="en-US" sz="2400" dirty="0"/>
              <a:t>article about </a:t>
            </a:r>
            <a:r>
              <a:rPr lang="en-US" sz="2400" dirty="0" smtClean="0"/>
              <a:t>country’s</a:t>
            </a:r>
          </a:p>
          <a:p>
            <a:r>
              <a:rPr lang="en-US" sz="2400" dirty="0" smtClean="0"/>
              <a:t>economic conditions using </a:t>
            </a:r>
            <a:r>
              <a:rPr lang="en-US" sz="2400" b="1" i="1" dirty="0" smtClean="0"/>
              <a:t>Gale </a:t>
            </a:r>
            <a:r>
              <a:rPr lang="en-US" sz="2400" b="1" i="1" dirty="0"/>
              <a:t>Expanded </a:t>
            </a:r>
            <a:endParaRPr lang="en-US" sz="2400" b="1" i="1" dirty="0" smtClean="0"/>
          </a:p>
          <a:p>
            <a:r>
              <a:rPr lang="en-US" sz="2400" b="1" i="1" dirty="0" smtClean="0"/>
              <a:t>Academic </a:t>
            </a:r>
            <a:r>
              <a:rPr lang="en-US" sz="2400" b="1" i="1" dirty="0"/>
              <a:t>ASAP </a:t>
            </a:r>
            <a:r>
              <a:rPr lang="en-US" sz="2400" b="1" i="1" dirty="0" smtClean="0"/>
              <a:t> </a:t>
            </a:r>
            <a:r>
              <a:rPr lang="en-US" sz="2400" dirty="0" smtClean="0"/>
              <a:t>and</a:t>
            </a:r>
            <a:endParaRPr lang="en-US" sz="2400" b="1" i="1" dirty="0" smtClean="0"/>
          </a:p>
          <a:p>
            <a:pPr>
              <a:buBlip>
                <a:blip r:embed="rId2"/>
              </a:buBlip>
            </a:pPr>
            <a:r>
              <a:rPr lang="en-US" sz="2400" dirty="0" smtClean="0"/>
              <a:t>HIGHLIGHT </a:t>
            </a:r>
            <a:r>
              <a:rPr lang="en-US" sz="2400" dirty="0"/>
              <a:t>and </a:t>
            </a:r>
            <a:r>
              <a:rPr lang="en-US" sz="2400" dirty="0" smtClean="0"/>
              <a:t>ANNOTATE (write) topic</a:t>
            </a:r>
            <a:r>
              <a:rPr lang="en-US" sz="2400" dirty="0"/>
              <a:t>, main idea, </a:t>
            </a:r>
            <a:r>
              <a:rPr lang="en-US" sz="2400" dirty="0" smtClean="0"/>
              <a:t>major </a:t>
            </a:r>
            <a:r>
              <a:rPr lang="en-US" sz="2400" dirty="0"/>
              <a:t>supporting </a:t>
            </a:r>
            <a:r>
              <a:rPr lang="en-US" sz="2400" dirty="0" smtClean="0"/>
              <a:t>details</a:t>
            </a:r>
            <a:r>
              <a:rPr lang="en-US" sz="2400" b="1" dirty="0" smtClean="0"/>
              <a:t> </a:t>
            </a:r>
          </a:p>
          <a:p>
            <a:pPr>
              <a:buBlip>
                <a:blip r:embed="rId2"/>
              </a:buBlip>
            </a:pPr>
            <a:r>
              <a:rPr lang="en-US" sz="2400" b="1" dirty="0" smtClean="0"/>
              <a:t>NOTE: </a:t>
            </a:r>
            <a:r>
              <a:rPr lang="en-US" sz="2400" dirty="0" smtClean="0"/>
              <a:t>article should be less than three years old</a:t>
            </a:r>
            <a:endParaRPr lang="en-US" sz="2400" dirty="0"/>
          </a:p>
        </p:txBody>
      </p:sp>
    </p:spTree>
    <p:extLst>
      <p:ext uri="{BB962C8B-B14F-4D97-AF65-F5344CB8AC3E}">
        <p14:creationId xmlns:p14="http://schemas.microsoft.com/office/powerpoint/2010/main" val="212611277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772400" cy="1362075"/>
          </a:xfrm>
        </p:spPr>
        <p:txBody>
          <a:bodyPr/>
          <a:lstStyle/>
          <a:p>
            <a:r>
              <a:rPr lang="en-US" dirty="0" smtClean="0"/>
              <a:t>Important Documents</a:t>
            </a:r>
            <a:endParaRPr lang="en-US" dirty="0"/>
          </a:p>
        </p:txBody>
      </p:sp>
      <p:sp>
        <p:nvSpPr>
          <p:cNvPr id="3" name="Text Placeholder 2"/>
          <p:cNvSpPr>
            <a:spLocks noGrp="1"/>
          </p:cNvSpPr>
          <p:nvPr>
            <p:ph type="body" idx="1"/>
          </p:nvPr>
        </p:nvSpPr>
        <p:spPr>
          <a:xfrm>
            <a:off x="2514600" y="2590800"/>
            <a:ext cx="5599113" cy="381000"/>
          </a:xfrm>
        </p:spPr>
        <p:txBody>
          <a:bodyPr/>
          <a:lstStyle/>
          <a:p>
            <a:r>
              <a:rPr lang="en-US" dirty="0" smtClean="0"/>
              <a:t>HOP pgs. 19, 28-30</a:t>
            </a:r>
            <a:endParaRPr lang="en-US" dirty="0"/>
          </a:p>
        </p:txBody>
      </p:sp>
    </p:spTree>
    <p:extLst>
      <p:ext uri="{BB962C8B-B14F-4D97-AF65-F5344CB8AC3E}">
        <p14:creationId xmlns:p14="http://schemas.microsoft.com/office/powerpoint/2010/main" val="278673539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01" y="0"/>
            <a:ext cx="5222631" cy="6172200"/>
          </a:xfrm>
          <a:prstGeom prst="rect">
            <a:avLst/>
          </a:prstGeom>
        </p:spPr>
      </p:pic>
    </p:spTree>
    <p:extLst>
      <p:ext uri="{BB962C8B-B14F-4D97-AF65-F5344CB8AC3E}">
        <p14:creationId xmlns:p14="http://schemas.microsoft.com/office/powerpoint/2010/main" val="349354339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5181600" cy="6293748"/>
          </a:xfrm>
          <a:prstGeom prst="rect">
            <a:avLst/>
          </a:prstGeom>
        </p:spPr>
      </p:pic>
    </p:spTree>
    <p:extLst>
      <p:ext uri="{BB962C8B-B14F-4D97-AF65-F5344CB8AC3E}">
        <p14:creationId xmlns:p14="http://schemas.microsoft.com/office/powerpoint/2010/main" val="249332897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0"/>
            <a:ext cx="5135575" cy="6324600"/>
          </a:xfrm>
          <a:prstGeom prst="rect">
            <a:avLst/>
          </a:prstGeom>
        </p:spPr>
      </p:pic>
    </p:spTree>
    <p:extLst>
      <p:ext uri="{BB962C8B-B14F-4D97-AF65-F5344CB8AC3E}">
        <p14:creationId xmlns:p14="http://schemas.microsoft.com/office/powerpoint/2010/main" val="399745516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59"/>
            <a:ext cx="5105400" cy="6448260"/>
          </a:xfrm>
          <a:prstGeom prst="rect">
            <a:avLst/>
          </a:prstGeom>
        </p:spPr>
      </p:pic>
    </p:spTree>
    <p:extLst>
      <p:ext uri="{BB962C8B-B14F-4D97-AF65-F5344CB8AC3E}">
        <p14:creationId xmlns:p14="http://schemas.microsoft.com/office/powerpoint/2010/main" val="52958301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581400" y="3352800"/>
            <a:ext cx="5181600" cy="1219200"/>
          </a:xfrm>
        </p:spPr>
        <p:txBody>
          <a:bodyPr>
            <a:normAutofit/>
          </a:bodyPr>
          <a:lstStyle/>
          <a:p>
            <a:r>
              <a:rPr lang="en-US" dirty="0" smtClean="0">
                <a:solidFill>
                  <a:schemeClr val="bg1"/>
                </a:solidFill>
              </a:rPr>
              <a:t>MLA – Modern Language Association </a:t>
            </a:r>
            <a:endParaRPr lang="en-US"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Reasons </a:t>
            </a:r>
            <a:r>
              <a:rPr lang="en-US" dirty="0" smtClean="0"/>
              <a:t>for Using MLA</a:t>
            </a:r>
            <a:endParaRPr lang="en-US" dirty="0"/>
          </a:p>
        </p:txBody>
      </p:sp>
      <p:sp>
        <p:nvSpPr>
          <p:cNvPr id="92163" name="Rectangle 3"/>
          <p:cNvSpPr>
            <a:spLocks noGrp="1" noChangeArrowheads="1"/>
          </p:cNvSpPr>
          <p:nvPr>
            <p:ph idx="1"/>
          </p:nvPr>
        </p:nvSpPr>
        <p:spPr/>
        <p:txBody>
          <a:bodyPr/>
          <a:lstStyle/>
          <a:p>
            <a:pPr marL="457200" indent="-457200">
              <a:buBlip>
                <a:blip r:embed="rId3"/>
              </a:buBlip>
            </a:pPr>
            <a:r>
              <a:rPr lang="en-US" sz="3200" dirty="0" smtClean="0"/>
              <a:t>establish credibility</a:t>
            </a:r>
          </a:p>
          <a:p>
            <a:pPr marL="457200" indent="-457200">
              <a:buBlip>
                <a:blip r:embed="rId3"/>
              </a:buBlip>
            </a:pPr>
            <a:r>
              <a:rPr lang="en-US" sz="3200" dirty="0" smtClean="0"/>
              <a:t>avoid plagiarism</a:t>
            </a:r>
          </a:p>
          <a:p>
            <a:pPr marL="857250" lvl="1" indent="-457200">
              <a:buBlip>
                <a:blip r:embed="rId3"/>
              </a:buBlip>
            </a:pPr>
            <a:r>
              <a:rPr lang="en-US" sz="1800" dirty="0" smtClean="0"/>
              <a:t>stealing and passing off ideas/words </a:t>
            </a:r>
            <a:r>
              <a:rPr lang="en-US" sz="1800" dirty="0"/>
              <a:t>of </a:t>
            </a:r>
            <a:r>
              <a:rPr lang="en-US" sz="1800" dirty="0" smtClean="0"/>
              <a:t>another </a:t>
            </a:r>
            <a:r>
              <a:rPr lang="en-US" sz="1800" dirty="0"/>
              <a:t>as one's </a:t>
            </a:r>
            <a:r>
              <a:rPr lang="en-US" sz="1800" dirty="0" smtClean="0"/>
              <a:t>own</a:t>
            </a:r>
          </a:p>
          <a:p>
            <a:pPr marL="857250" lvl="1" indent="-457200">
              <a:buBlip>
                <a:blip r:embed="rId3"/>
              </a:buBlip>
            </a:pPr>
            <a:r>
              <a:rPr lang="en-US" sz="1800" dirty="0" smtClean="0"/>
              <a:t>using another's ideas/words without </a:t>
            </a:r>
            <a:r>
              <a:rPr lang="en-US" sz="1800" dirty="0"/>
              <a:t>crediting the </a:t>
            </a:r>
            <a:r>
              <a:rPr lang="en-US" sz="1800" dirty="0" smtClean="0"/>
              <a:t>source</a:t>
            </a:r>
          </a:p>
          <a:p>
            <a:pPr marL="857250" lvl="1" indent="-457200">
              <a:buBlip>
                <a:blip r:embed="rId3"/>
              </a:buBlip>
            </a:pPr>
            <a:r>
              <a:rPr lang="en-US" sz="1800" dirty="0" smtClean="0"/>
              <a:t>to </a:t>
            </a:r>
            <a:r>
              <a:rPr lang="en-US" sz="1800" dirty="0"/>
              <a:t>present as new and original an idea or product derived from an existing </a:t>
            </a:r>
            <a:r>
              <a:rPr lang="en-US" sz="1800" dirty="0" smtClean="0"/>
              <a:t>source</a:t>
            </a:r>
            <a:br>
              <a:rPr lang="en-US" sz="1800" dirty="0" smtClean="0"/>
            </a:br>
            <a:endParaRPr lang="en-US" sz="1800" dirty="0" smtClean="0"/>
          </a:p>
          <a:p>
            <a:pPr marL="800100" lvl="2" indent="0"/>
            <a:r>
              <a:rPr lang="en-US" sz="1400" dirty="0" smtClean="0"/>
              <a:t>(adapted from www.plagiarism.org)</a:t>
            </a:r>
            <a:endParaRPr lang="en-US" sz="1400" dirty="0"/>
          </a:p>
          <a:p>
            <a:pPr marL="857250" lvl="1" indent="-457200">
              <a:buBlip>
                <a:blip r:embed="rId3"/>
              </a:buBlip>
            </a:pPr>
            <a:endParaRPr lang="en-US" sz="2000" dirty="0" smtClean="0"/>
          </a:p>
          <a:p>
            <a:endParaRPr lang="en-US" sz="2800" dirty="0"/>
          </a:p>
        </p:txBody>
      </p:sp>
    </p:spTree>
    <p:extLst>
      <p:ext uri="{BB962C8B-B14F-4D97-AF65-F5344CB8AC3E}">
        <p14:creationId xmlns:p14="http://schemas.microsoft.com/office/powerpoint/2010/main" val="26543336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0"/>
                                        <p:tgtEl>
                                          <p:spTgt spid="921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Effect transition="in" filter="fade">
                                      <p:cBhvr>
                                        <p:cTn id="11" dur="1000"/>
                                        <p:tgtEl>
                                          <p:spTgt spid="921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2163">
                                            <p:txEl>
                                              <p:pRg st="2" end="2"/>
                                            </p:txEl>
                                          </p:spTgt>
                                        </p:tgtEl>
                                        <p:attrNameLst>
                                          <p:attrName>style.visibility</p:attrName>
                                        </p:attrNameLst>
                                      </p:cBhvr>
                                      <p:to>
                                        <p:strVal val="visible"/>
                                      </p:to>
                                    </p:set>
                                    <p:animEffect transition="in" filter="fade">
                                      <p:cBhvr>
                                        <p:cTn id="16" dur="1000"/>
                                        <p:tgtEl>
                                          <p:spTgt spid="9216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Effect transition="in" filter="fade">
                                      <p:cBhvr>
                                        <p:cTn id="19" dur="1000"/>
                                        <p:tgtEl>
                                          <p:spTgt spid="9216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163">
                                            <p:txEl>
                                              <p:pRg st="4" end="4"/>
                                            </p:txEl>
                                          </p:spTgt>
                                        </p:tgtEl>
                                        <p:attrNameLst>
                                          <p:attrName>style.visibility</p:attrName>
                                        </p:attrNameLst>
                                      </p:cBhvr>
                                      <p:to>
                                        <p:strVal val="visible"/>
                                      </p:to>
                                    </p:set>
                                    <p:animEffect transition="in" filter="fade">
                                      <p:cBhvr>
                                        <p:cTn id="22" dur="1000"/>
                                        <p:tgtEl>
                                          <p:spTgt spid="9216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63">
                                            <p:txEl>
                                              <p:pRg st="5" end="5"/>
                                            </p:txEl>
                                          </p:spTgt>
                                        </p:tgtEl>
                                        <p:attrNameLst>
                                          <p:attrName>style.visibility</p:attrName>
                                        </p:attrNameLst>
                                      </p:cBhvr>
                                      <p:to>
                                        <p:strVal val="visible"/>
                                      </p:to>
                                    </p:set>
                                    <p:animEffect transition="in" filter="fade">
                                      <p:cBhvr>
                                        <p:cTn id="25" dur="10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533400"/>
            <a:ext cx="6553200" cy="838200"/>
          </a:xfrm>
        </p:spPr>
        <p:txBody>
          <a:bodyPr/>
          <a:lstStyle/>
          <a:p>
            <a:r>
              <a:rPr lang="en-US" sz="3600" dirty="0"/>
              <a:t>MLA Style: Two Parts</a:t>
            </a:r>
          </a:p>
        </p:txBody>
      </p:sp>
      <p:sp>
        <p:nvSpPr>
          <p:cNvPr id="22531" name="Rectangle 3"/>
          <p:cNvSpPr>
            <a:spLocks noGrp="1" noChangeArrowheads="1"/>
          </p:cNvSpPr>
          <p:nvPr>
            <p:ph idx="1"/>
          </p:nvPr>
        </p:nvSpPr>
        <p:spPr/>
        <p:txBody>
          <a:bodyPr/>
          <a:lstStyle/>
          <a:p>
            <a:pPr marL="457200" indent="-457200">
              <a:buBlip>
                <a:blip r:embed="rId3"/>
              </a:buBlip>
            </a:pPr>
            <a:r>
              <a:rPr lang="en-US" sz="3200" dirty="0"/>
              <a:t>Works Cited Page </a:t>
            </a:r>
          </a:p>
          <a:p>
            <a:pPr marL="457200" indent="-457200">
              <a:buBlip>
                <a:blip r:embed="rId3"/>
              </a:buBlip>
            </a:pPr>
            <a:r>
              <a:rPr lang="en-US" sz="3200" dirty="0"/>
              <a:t>Parenthetical Citations </a:t>
            </a:r>
          </a:p>
          <a:p>
            <a:pPr>
              <a:buFont typeface="Wingdings 2" pitchFamily="18" charset="2"/>
              <a:buNone/>
            </a:pPr>
            <a:endParaRPr lang="en-US" sz="3600" dirty="0"/>
          </a:p>
        </p:txBody>
      </p:sp>
    </p:spTree>
    <p:extLst>
      <p:ext uri="{BB962C8B-B14F-4D97-AF65-F5344CB8AC3E}">
        <p14:creationId xmlns:p14="http://schemas.microsoft.com/office/powerpoint/2010/main" val="28799128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1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sz="3600" dirty="0"/>
              <a:t>Works Cited Page</a:t>
            </a:r>
          </a:p>
        </p:txBody>
      </p:sp>
      <p:sp>
        <p:nvSpPr>
          <p:cNvPr id="9219" name="Rectangle 3"/>
          <p:cNvSpPr>
            <a:spLocks noGrp="1" noChangeArrowheads="1"/>
          </p:cNvSpPr>
          <p:nvPr>
            <p:ph idx="1"/>
          </p:nvPr>
        </p:nvSpPr>
        <p:spPr>
          <a:noFill/>
          <a:ln/>
        </p:spPr>
        <p:txBody>
          <a:bodyPr lIns="92075" tIns="46038" rIns="92075" bIns="46038"/>
          <a:lstStyle/>
          <a:p>
            <a:pPr marL="457200" indent="-457200">
              <a:buBlip>
                <a:blip r:embed="rId3"/>
              </a:buBlip>
            </a:pPr>
            <a:r>
              <a:rPr lang="en-US" sz="3200" dirty="0" smtClean="0"/>
              <a:t>complete </a:t>
            </a:r>
            <a:r>
              <a:rPr lang="en-US" sz="3200" dirty="0"/>
              <a:t>list of </a:t>
            </a:r>
            <a:r>
              <a:rPr lang="en-US" sz="3200" dirty="0" smtClean="0"/>
              <a:t>sources used in paper/project</a:t>
            </a:r>
          </a:p>
          <a:p>
            <a:pPr marL="457200" indent="-457200">
              <a:buBlip>
                <a:blip r:embed="rId3"/>
              </a:buBlip>
            </a:pPr>
            <a:r>
              <a:rPr lang="en-US" sz="3200" dirty="0" smtClean="0"/>
              <a:t>provides information </a:t>
            </a:r>
            <a:r>
              <a:rPr lang="en-US" sz="3200" dirty="0"/>
              <a:t>necessary for </a:t>
            </a:r>
            <a:r>
              <a:rPr lang="en-US" sz="3200" dirty="0" smtClean="0"/>
              <a:t>reader </a:t>
            </a:r>
            <a:r>
              <a:rPr lang="en-US" sz="3200" dirty="0"/>
              <a:t>to locate and retrieve </a:t>
            </a:r>
            <a:r>
              <a:rPr lang="en-US" sz="3200" dirty="0" smtClean="0"/>
              <a:t>information used in your paper/project</a:t>
            </a:r>
            <a:endParaRPr lang="en-US" sz="3200" dirty="0"/>
          </a:p>
        </p:txBody>
      </p:sp>
    </p:spTree>
    <p:extLst>
      <p:ext uri="{BB962C8B-B14F-4D97-AF65-F5344CB8AC3E}">
        <p14:creationId xmlns:p14="http://schemas.microsoft.com/office/powerpoint/2010/main" val="13612778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Rationale</a:t>
            </a:r>
            <a:endParaRPr lang="en-US" dirty="0"/>
          </a:p>
        </p:txBody>
      </p:sp>
      <p:sp>
        <p:nvSpPr>
          <p:cNvPr id="23555" name="Rectangle 3"/>
          <p:cNvSpPr>
            <a:spLocks noGrp="1" noChangeArrowheads="1"/>
          </p:cNvSpPr>
          <p:nvPr>
            <p:ph idx="1"/>
          </p:nvPr>
        </p:nvSpPr>
        <p:spPr/>
        <p:txBody>
          <a:bodyPr/>
          <a:lstStyle/>
          <a:p>
            <a:pPr marL="0" indent="0">
              <a:buNone/>
            </a:pPr>
            <a:r>
              <a:rPr lang="en-US" sz="2400" dirty="0" smtClean="0"/>
              <a:t>As a result of </a:t>
            </a:r>
            <a:r>
              <a:rPr lang="en-US" sz="2400" dirty="0"/>
              <a:t>this assignment you will </a:t>
            </a:r>
            <a:endParaRPr lang="en-US" sz="2400" dirty="0" smtClean="0"/>
          </a:p>
          <a:p>
            <a:pPr marL="457200" indent="-457200">
              <a:buAutoNum type="arabicParenBoth"/>
            </a:pPr>
            <a:r>
              <a:rPr lang="en-US" sz="2400" dirty="0" smtClean="0"/>
              <a:t>gain </a:t>
            </a:r>
            <a:r>
              <a:rPr lang="en-US" sz="2400" dirty="0"/>
              <a:t>sufficient knowledge about conducting research in the library as well as </a:t>
            </a:r>
            <a:r>
              <a:rPr lang="en-US" sz="2400" dirty="0" smtClean="0"/>
              <a:t>online</a:t>
            </a:r>
          </a:p>
          <a:p>
            <a:pPr marL="457200" indent="-457200">
              <a:buAutoNum type="arabicParenBoth"/>
            </a:pPr>
            <a:r>
              <a:rPr lang="en-US" sz="2400" dirty="0" smtClean="0"/>
              <a:t>learn </a:t>
            </a:r>
            <a:r>
              <a:rPr lang="en-US" sz="2400" dirty="0"/>
              <a:t>how to correctly cite a variety of </a:t>
            </a:r>
            <a:r>
              <a:rPr lang="en-US" sz="2400" dirty="0" smtClean="0"/>
              <a:t>sources</a:t>
            </a:r>
          </a:p>
          <a:p>
            <a:pPr marL="457200" indent="-457200">
              <a:buAutoNum type="arabicParenBoth"/>
            </a:pPr>
            <a:r>
              <a:rPr lang="en-US" sz="2400" dirty="0" smtClean="0"/>
              <a:t>come </a:t>
            </a:r>
            <a:r>
              <a:rPr lang="en-US" sz="2400" dirty="0"/>
              <a:t>away with a good base knowledge of a foreign </a:t>
            </a:r>
            <a:r>
              <a:rPr lang="en-US" sz="2400" dirty="0" smtClean="0"/>
              <a:t>country </a:t>
            </a:r>
            <a:endParaRPr lang="en-US" sz="2400"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957763" cy="585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84654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838200" y="457200"/>
            <a:ext cx="6553200" cy="838200"/>
          </a:xfrm>
        </p:spPr>
        <p:txBody>
          <a:bodyPr/>
          <a:lstStyle/>
          <a:p>
            <a:r>
              <a:rPr lang="en-US" sz="3600" dirty="0" smtClean="0"/>
              <a:t>Works Cited Page</a:t>
            </a:r>
            <a:endParaRPr lang="en-US" sz="3600" dirty="0"/>
          </a:p>
        </p:txBody>
      </p:sp>
      <p:sp>
        <p:nvSpPr>
          <p:cNvPr id="10243" name="Rectangle 3"/>
          <p:cNvSpPr>
            <a:spLocks noGrp="1" noChangeArrowheads="1"/>
          </p:cNvSpPr>
          <p:nvPr>
            <p:ph idx="1"/>
          </p:nvPr>
        </p:nvSpPr>
        <p:spPr>
          <a:noFill/>
          <a:ln/>
        </p:spPr>
        <p:txBody>
          <a:bodyPr lIns="92075" tIns="46038" rIns="92075" bIns="46038"/>
          <a:lstStyle/>
          <a:p>
            <a:pPr marL="0" indent="0"/>
            <a:r>
              <a:rPr lang="en-US" sz="2800" dirty="0"/>
              <a:t>Most citations </a:t>
            </a:r>
            <a:r>
              <a:rPr lang="en-US" sz="2800" dirty="0" smtClean="0"/>
              <a:t>contain</a:t>
            </a:r>
            <a:endParaRPr lang="en-US" sz="2800" dirty="0"/>
          </a:p>
          <a:p>
            <a:pPr marL="457200" indent="-457200">
              <a:buBlip>
                <a:blip r:embed="rId3"/>
              </a:buBlip>
            </a:pPr>
            <a:r>
              <a:rPr lang="en-US" sz="2800" dirty="0"/>
              <a:t>Author’s name</a:t>
            </a:r>
          </a:p>
          <a:p>
            <a:pPr marL="457200" indent="-457200">
              <a:buBlip>
                <a:blip r:embed="rId3"/>
              </a:buBlip>
            </a:pPr>
            <a:r>
              <a:rPr lang="en-US" sz="2800" dirty="0"/>
              <a:t>Title of work</a:t>
            </a:r>
          </a:p>
          <a:p>
            <a:pPr marL="457200" indent="-457200">
              <a:buBlip>
                <a:blip r:embed="rId3"/>
              </a:buBlip>
            </a:pPr>
            <a:r>
              <a:rPr lang="en-US" sz="2800" dirty="0"/>
              <a:t>Publication </a:t>
            </a:r>
            <a:r>
              <a:rPr lang="en-US" sz="2800" dirty="0" smtClean="0"/>
              <a:t>information</a:t>
            </a:r>
          </a:p>
          <a:p>
            <a:pPr marL="457200" indent="-457200">
              <a:buBlip>
                <a:blip r:embed="rId3"/>
              </a:buBlip>
            </a:pPr>
            <a:r>
              <a:rPr lang="en-US" sz="2800" dirty="0" smtClean="0"/>
              <a:t>… (see HOP pgs. 25 – 27)</a:t>
            </a:r>
            <a:endParaRPr lang="en-US" sz="2800" dirty="0"/>
          </a:p>
          <a:p>
            <a:pPr>
              <a:buFont typeface="Wingdings 2" pitchFamily="18" charset="2"/>
              <a:buNone/>
            </a:pPr>
            <a:endParaRPr lang="en-US" sz="2800" dirty="0"/>
          </a:p>
        </p:txBody>
      </p:sp>
    </p:spTree>
    <p:extLst>
      <p:ext uri="{BB962C8B-B14F-4D97-AF65-F5344CB8AC3E}">
        <p14:creationId xmlns:p14="http://schemas.microsoft.com/office/powerpoint/2010/main" val="31635072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34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6553200" cy="838200"/>
          </a:xfrm>
        </p:spPr>
        <p:txBody>
          <a:bodyPr/>
          <a:lstStyle/>
          <a:p>
            <a:r>
              <a:rPr lang="en-US" dirty="0" smtClean="0"/>
              <a:t>Background Information </a:t>
            </a:r>
            <a:br>
              <a:rPr lang="en-US" dirty="0" smtClean="0"/>
            </a:br>
            <a:r>
              <a:rPr lang="en-US" sz="1400" dirty="0" smtClean="0"/>
              <a:t>(HOP pg. </a:t>
            </a:r>
            <a:r>
              <a:rPr lang="en-US" sz="1400" dirty="0" smtClean="0"/>
              <a:t>20</a:t>
            </a:r>
            <a:r>
              <a:rPr lang="en-US" sz="1400" dirty="0" smtClean="0"/>
              <a:t>) </a:t>
            </a:r>
            <a:endParaRPr lang="en-US" sz="1400" dirty="0"/>
          </a:p>
        </p:txBody>
      </p:sp>
      <p:sp>
        <p:nvSpPr>
          <p:cNvPr id="3" name="Content Placeholder 2"/>
          <p:cNvSpPr>
            <a:spLocks noGrp="1"/>
          </p:cNvSpPr>
          <p:nvPr>
            <p:ph idx="1"/>
          </p:nvPr>
        </p:nvSpPr>
        <p:spPr>
          <a:xfrm>
            <a:off x="381000" y="1676400"/>
            <a:ext cx="6172200" cy="4343400"/>
          </a:xfrm>
        </p:spPr>
        <p:txBody>
          <a:bodyPr/>
          <a:lstStyle/>
          <a:p>
            <a:r>
              <a:rPr lang="en-US" dirty="0" smtClean="0"/>
              <a:t>	You </a:t>
            </a:r>
            <a:r>
              <a:rPr lang="en-US" dirty="0"/>
              <a:t>are hired as a new agent for the Witness </a:t>
            </a:r>
            <a:r>
              <a:rPr lang="en-US" dirty="0" smtClean="0"/>
              <a:t>Protection Program </a:t>
            </a:r>
            <a:r>
              <a:rPr lang="en-US" dirty="0"/>
              <a:t>by the Central Intelligence Agency (CIA). Upon graduation from BC and completion of a three‐month training program in Washington, D.C., you will move to a secret location in a foreign country assigned to you. Your first training assignment is to analyze various aspects of that country and its prospects for possible relocation of citizens that are part of the Witness Protection Program (WPP). You will present this report to the CIA’s management, so they can decide on your level of expertise and, therefore, your salary and benefits package. </a:t>
            </a:r>
          </a:p>
        </p:txBody>
      </p:sp>
    </p:spTree>
    <p:extLst>
      <p:ext uri="{BB962C8B-B14F-4D97-AF65-F5344CB8AC3E}">
        <p14:creationId xmlns:p14="http://schemas.microsoft.com/office/powerpoint/2010/main" val="101230390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Format</a:t>
            </a:r>
            <a:endParaRPr lang="en-US" dirty="0"/>
          </a:p>
        </p:txBody>
      </p:sp>
      <p:sp>
        <p:nvSpPr>
          <p:cNvPr id="3" name="Content Placeholder 2"/>
          <p:cNvSpPr>
            <a:spLocks noGrp="1"/>
          </p:cNvSpPr>
          <p:nvPr>
            <p:ph idx="1"/>
          </p:nvPr>
        </p:nvSpPr>
        <p:spPr>
          <a:xfrm>
            <a:off x="533400" y="1752600"/>
            <a:ext cx="7010400" cy="4343400"/>
          </a:xfrm>
        </p:spPr>
        <p:txBody>
          <a:bodyPr/>
          <a:lstStyle/>
          <a:p>
            <a:pPr>
              <a:buBlip>
                <a:blip r:embed="rId2"/>
              </a:buBlip>
            </a:pPr>
            <a:r>
              <a:rPr lang="en-US" sz="2400" dirty="0" smtClean="0"/>
              <a:t>Presentable Report </a:t>
            </a:r>
            <a:r>
              <a:rPr lang="en-US" sz="2400" dirty="0"/>
              <a:t>Folder 	</a:t>
            </a:r>
          </a:p>
          <a:p>
            <a:pPr>
              <a:buBlip>
                <a:blip r:embed="rId2"/>
              </a:buBlip>
            </a:pPr>
            <a:r>
              <a:rPr lang="en-US" sz="2400" dirty="0"/>
              <a:t>Typed Title Page 		</a:t>
            </a:r>
          </a:p>
          <a:p>
            <a:pPr>
              <a:buBlip>
                <a:blip r:embed="rId2"/>
              </a:buBlip>
            </a:pPr>
            <a:r>
              <a:rPr lang="en-US" sz="2400" dirty="0"/>
              <a:t>Typed Table of </a:t>
            </a:r>
            <a:r>
              <a:rPr lang="en-US" sz="2400" dirty="0" smtClean="0"/>
              <a:t>Contents based on organization</a:t>
            </a:r>
            <a:endParaRPr lang="en-US" sz="2400" dirty="0"/>
          </a:p>
          <a:p>
            <a:pPr>
              <a:buBlip>
                <a:blip r:embed="rId2"/>
              </a:buBlip>
            </a:pPr>
            <a:r>
              <a:rPr lang="en-US" sz="2400" dirty="0"/>
              <a:t>Page numbers 	</a:t>
            </a:r>
          </a:p>
          <a:p>
            <a:pPr marL="0" indent="0"/>
            <a:endParaRPr lang="en-US" sz="2200" dirty="0"/>
          </a:p>
        </p:txBody>
      </p:sp>
    </p:spTree>
    <p:extLst>
      <p:ext uri="{BB962C8B-B14F-4D97-AF65-F5344CB8AC3E}">
        <p14:creationId xmlns:p14="http://schemas.microsoft.com/office/powerpoint/2010/main" val="51128039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Information </a:t>
            </a:r>
            <a:endParaRPr lang="en-US" dirty="0"/>
          </a:p>
        </p:txBody>
      </p:sp>
      <p:sp>
        <p:nvSpPr>
          <p:cNvPr id="3" name="Content Placeholder 2"/>
          <p:cNvSpPr>
            <a:spLocks noGrp="1"/>
          </p:cNvSpPr>
          <p:nvPr>
            <p:ph idx="1"/>
          </p:nvPr>
        </p:nvSpPr>
        <p:spPr/>
        <p:txBody>
          <a:bodyPr/>
          <a:lstStyle/>
          <a:p>
            <a:pPr>
              <a:buBlip>
                <a:blip r:embed="rId2"/>
              </a:buBlip>
            </a:pPr>
            <a:r>
              <a:rPr lang="en-US" sz="2200" dirty="0"/>
              <a:t>Description of Geographical Features </a:t>
            </a:r>
            <a:r>
              <a:rPr lang="en-US" sz="2200" dirty="0" smtClean="0"/>
              <a:t> </a:t>
            </a:r>
            <a:r>
              <a:rPr lang="en-US" sz="2200" dirty="0"/>
              <a:t>	</a:t>
            </a:r>
          </a:p>
          <a:p>
            <a:pPr>
              <a:buBlip>
                <a:blip r:embed="rId2"/>
              </a:buBlip>
            </a:pPr>
            <a:r>
              <a:rPr lang="en-US" sz="2200" dirty="0"/>
              <a:t>Outline of Land and Climate 	</a:t>
            </a:r>
          </a:p>
          <a:p>
            <a:pPr>
              <a:buBlip>
                <a:blip r:embed="rId2"/>
              </a:buBlip>
            </a:pPr>
            <a:r>
              <a:rPr lang="en-US" sz="2200" dirty="0"/>
              <a:t>Reference Guide for Everyday </a:t>
            </a:r>
            <a:r>
              <a:rPr lang="en-US" sz="2200" dirty="0" smtClean="0"/>
              <a:t>Information</a:t>
            </a:r>
            <a:endParaRPr lang="en-US" sz="2200" dirty="0"/>
          </a:p>
          <a:p>
            <a:pPr>
              <a:buBlip>
                <a:blip r:embed="rId2"/>
              </a:buBlip>
            </a:pPr>
            <a:r>
              <a:rPr lang="en-US" sz="2200" dirty="0"/>
              <a:t>Pass Code for Future Residence 	</a:t>
            </a:r>
          </a:p>
          <a:p>
            <a:pPr>
              <a:buBlip>
                <a:blip r:embed="rId2"/>
              </a:buBlip>
            </a:pPr>
            <a:r>
              <a:rPr lang="en-US" sz="2200" dirty="0"/>
              <a:t>Annotated Article Regarding Economic </a:t>
            </a:r>
            <a:r>
              <a:rPr lang="en-US" sz="2200" dirty="0" smtClean="0"/>
              <a:t>Situation</a:t>
            </a:r>
          </a:p>
          <a:p>
            <a:pPr>
              <a:buBlip>
                <a:blip r:embed="rId2"/>
              </a:buBlip>
            </a:pPr>
            <a:r>
              <a:rPr lang="en-US" sz="2200" dirty="0" smtClean="0"/>
              <a:t>Relevant Evidence </a:t>
            </a:r>
            <a:endParaRPr lang="en-US" sz="2200" dirty="0"/>
          </a:p>
          <a:p>
            <a:pPr>
              <a:buBlip>
                <a:blip r:embed="rId2"/>
              </a:buBlip>
            </a:pPr>
            <a:r>
              <a:rPr lang="en-US" sz="2200" dirty="0"/>
              <a:t>Completed MLA Handout 	</a:t>
            </a:r>
          </a:p>
          <a:p>
            <a:pPr>
              <a:buFont typeface="Arial" pitchFamily="34" charset="0"/>
              <a:buChar char="•"/>
            </a:pPr>
            <a:endParaRPr lang="en-US" dirty="0"/>
          </a:p>
        </p:txBody>
      </p:sp>
    </p:spTree>
    <p:extLst>
      <p:ext uri="{BB962C8B-B14F-4D97-AF65-F5344CB8AC3E}">
        <p14:creationId xmlns:p14="http://schemas.microsoft.com/office/powerpoint/2010/main" val="124781949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6553200" cy="990600"/>
          </a:xfrm>
        </p:spPr>
        <p:txBody>
          <a:bodyPr/>
          <a:lstStyle/>
          <a:p>
            <a:r>
              <a:rPr lang="en-US" b="1" dirty="0"/>
              <a:t>Description of Geographical Features </a:t>
            </a:r>
            <a:r>
              <a:rPr lang="en-US" dirty="0"/>
              <a:t/>
            </a:r>
            <a:br>
              <a:rPr lang="en-US" dirty="0"/>
            </a:br>
            <a:endParaRPr lang="en-US" dirty="0"/>
          </a:p>
        </p:txBody>
      </p:sp>
      <p:sp>
        <p:nvSpPr>
          <p:cNvPr id="3" name="Content Placeholder 2"/>
          <p:cNvSpPr>
            <a:spLocks noGrp="1"/>
          </p:cNvSpPr>
          <p:nvPr>
            <p:ph idx="1"/>
          </p:nvPr>
        </p:nvSpPr>
        <p:spPr>
          <a:xfrm>
            <a:off x="685800" y="2133600"/>
            <a:ext cx="6553200" cy="3810000"/>
          </a:xfrm>
        </p:spPr>
        <p:txBody>
          <a:bodyPr/>
          <a:lstStyle/>
          <a:p>
            <a:pPr>
              <a:buBlip>
                <a:blip r:embed="rId2"/>
              </a:buBlip>
            </a:pPr>
            <a:r>
              <a:rPr lang="en-US" sz="2400" dirty="0" smtClean="0"/>
              <a:t>locate map </a:t>
            </a:r>
            <a:r>
              <a:rPr lang="en-US" sz="2400" dirty="0"/>
              <a:t>of </a:t>
            </a:r>
            <a:r>
              <a:rPr lang="en-US" sz="2400" dirty="0" smtClean="0"/>
              <a:t>country</a:t>
            </a:r>
            <a:r>
              <a:rPr lang="en-US" sz="2400" dirty="0"/>
              <a:t> </a:t>
            </a:r>
            <a:r>
              <a:rPr lang="en-US" sz="2400" dirty="0" smtClean="0"/>
              <a:t>(atlas)  </a:t>
            </a:r>
          </a:p>
          <a:p>
            <a:pPr>
              <a:buBlip>
                <a:blip r:embed="rId2"/>
              </a:buBlip>
            </a:pPr>
            <a:r>
              <a:rPr lang="en-US" sz="2400" dirty="0" smtClean="0"/>
              <a:t>write appropriate continent on map</a:t>
            </a:r>
          </a:p>
          <a:p>
            <a:pPr>
              <a:buBlip>
                <a:blip r:embed="rId2"/>
              </a:buBlip>
            </a:pPr>
            <a:r>
              <a:rPr lang="en-US" sz="2400" dirty="0" smtClean="0"/>
              <a:t>Identify/highlight (or add) neighboring nations/bodies </a:t>
            </a:r>
            <a:r>
              <a:rPr lang="en-US" sz="2400" dirty="0"/>
              <a:t>of </a:t>
            </a:r>
            <a:r>
              <a:rPr lang="en-US" sz="2400" dirty="0" smtClean="0"/>
              <a:t>water</a:t>
            </a:r>
          </a:p>
          <a:p>
            <a:pPr>
              <a:buBlip>
                <a:blip r:embed="rId2"/>
              </a:buBlip>
            </a:pPr>
            <a:r>
              <a:rPr lang="en-US" sz="2400" dirty="0" smtClean="0"/>
              <a:t>identify geographical </a:t>
            </a:r>
            <a:r>
              <a:rPr lang="en-US" sz="2400" dirty="0"/>
              <a:t>features </a:t>
            </a:r>
            <a:r>
              <a:rPr lang="en-US" sz="2400" dirty="0" smtClean="0"/>
              <a:t>of country </a:t>
            </a:r>
          </a:p>
          <a:p>
            <a:pPr lvl="1">
              <a:buBlip>
                <a:blip r:embed="rId2"/>
              </a:buBlip>
            </a:pPr>
            <a:r>
              <a:rPr lang="en-US" sz="1800" dirty="0" smtClean="0"/>
              <a:t>describe terrain (mountain ranges, rivers)</a:t>
            </a:r>
            <a:r>
              <a:rPr lang="en-US" sz="1800" dirty="0"/>
              <a:t> </a:t>
            </a:r>
            <a:r>
              <a:rPr lang="en-US" sz="1800" dirty="0" smtClean="0"/>
              <a:t>in </a:t>
            </a:r>
            <a:r>
              <a:rPr lang="en-US" sz="1800" dirty="0"/>
              <a:t>ONE typewritten </a:t>
            </a:r>
            <a:r>
              <a:rPr lang="en-US" sz="1800" dirty="0" smtClean="0"/>
              <a:t>paragraph</a:t>
            </a:r>
            <a:endParaRPr lang="en-US" sz="1800" dirty="0"/>
          </a:p>
        </p:txBody>
      </p:sp>
    </p:spTree>
    <p:extLst>
      <p:ext uri="{BB962C8B-B14F-4D97-AF65-F5344CB8AC3E}">
        <p14:creationId xmlns:p14="http://schemas.microsoft.com/office/powerpoint/2010/main" val="256017682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553200" cy="990600"/>
          </a:xfrm>
        </p:spPr>
        <p:txBody>
          <a:bodyPr/>
          <a:lstStyle/>
          <a:p>
            <a:r>
              <a:rPr lang="en-US" b="1" dirty="0"/>
              <a:t>Outline of Land and Climate </a:t>
            </a:r>
            <a:r>
              <a:rPr lang="en-US" dirty="0"/>
              <a:t/>
            </a:r>
            <a:br>
              <a:rPr lang="en-US" dirty="0"/>
            </a:br>
            <a:endParaRPr lang="en-US" dirty="0"/>
          </a:p>
        </p:txBody>
      </p:sp>
      <p:sp>
        <p:nvSpPr>
          <p:cNvPr id="3" name="Content Placeholder 2"/>
          <p:cNvSpPr>
            <a:spLocks noGrp="1"/>
          </p:cNvSpPr>
          <p:nvPr>
            <p:ph idx="1"/>
          </p:nvPr>
        </p:nvSpPr>
        <p:spPr>
          <a:xfrm>
            <a:off x="762000" y="1905000"/>
            <a:ext cx="6553200" cy="4343400"/>
          </a:xfrm>
        </p:spPr>
        <p:txBody>
          <a:bodyPr/>
          <a:lstStyle/>
          <a:p>
            <a:r>
              <a:rPr lang="en-US" sz="2400" dirty="0" smtClean="0"/>
              <a:t>In </a:t>
            </a:r>
            <a:r>
              <a:rPr lang="en-US" sz="2400" i="1" dirty="0" err="1" smtClean="0"/>
              <a:t>Culturegrams</a:t>
            </a:r>
            <a:endParaRPr lang="en-US" sz="2400" i="1" dirty="0" smtClean="0"/>
          </a:p>
          <a:p>
            <a:pPr>
              <a:buBlip>
                <a:blip r:embed="rId2"/>
              </a:buBlip>
            </a:pPr>
            <a:r>
              <a:rPr lang="en-US" sz="2400" dirty="0" smtClean="0"/>
              <a:t>copy </a:t>
            </a:r>
            <a:r>
              <a:rPr lang="en-US" sz="2400" dirty="0"/>
              <a:t>all </a:t>
            </a:r>
            <a:r>
              <a:rPr lang="en-US" sz="2400" dirty="0" smtClean="0"/>
              <a:t>four </a:t>
            </a:r>
            <a:r>
              <a:rPr lang="en-US" sz="2400" dirty="0"/>
              <a:t>pages about </a:t>
            </a:r>
            <a:r>
              <a:rPr lang="en-US" sz="2400" dirty="0" smtClean="0"/>
              <a:t>country</a:t>
            </a:r>
          </a:p>
          <a:p>
            <a:pPr>
              <a:buBlip>
                <a:blip r:embed="rId2"/>
              </a:buBlip>
            </a:pPr>
            <a:r>
              <a:rPr lang="en-US" sz="2400" dirty="0" smtClean="0"/>
              <a:t>briefly </a:t>
            </a:r>
            <a:r>
              <a:rPr lang="en-US" sz="2400" dirty="0"/>
              <a:t>outline </a:t>
            </a:r>
            <a:r>
              <a:rPr lang="en-US" sz="2400" dirty="0" smtClean="0"/>
              <a:t>information titled </a:t>
            </a:r>
            <a:r>
              <a:rPr lang="en-US" sz="2400" i="1" dirty="0" smtClean="0"/>
              <a:t>Land </a:t>
            </a:r>
            <a:r>
              <a:rPr lang="en-US" sz="2400" i="1" dirty="0"/>
              <a:t>and </a:t>
            </a:r>
            <a:r>
              <a:rPr lang="en-US" sz="2400" i="1" dirty="0" smtClean="0"/>
              <a:t>Climate</a:t>
            </a:r>
            <a:endParaRPr lang="en-US" sz="2400" i="1" dirty="0"/>
          </a:p>
        </p:txBody>
      </p:sp>
    </p:spTree>
    <p:extLst>
      <p:ext uri="{BB962C8B-B14F-4D97-AF65-F5344CB8AC3E}">
        <p14:creationId xmlns:p14="http://schemas.microsoft.com/office/powerpoint/2010/main" val="17836078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6553200" cy="762000"/>
          </a:xfrm>
        </p:spPr>
        <p:txBody>
          <a:bodyPr/>
          <a:lstStyle/>
          <a:p>
            <a:r>
              <a:rPr lang="en-US" b="1" dirty="0"/>
              <a:t>Reference Guide for Everyday Information </a:t>
            </a:r>
            <a:r>
              <a:rPr lang="en-US" dirty="0"/>
              <a:t/>
            </a:r>
            <a:br>
              <a:rPr lang="en-US" dirty="0"/>
            </a:br>
            <a:endParaRPr lang="en-US" dirty="0"/>
          </a:p>
        </p:txBody>
      </p:sp>
      <p:sp>
        <p:nvSpPr>
          <p:cNvPr id="3" name="Content Placeholder 2"/>
          <p:cNvSpPr>
            <a:spLocks noGrp="1"/>
          </p:cNvSpPr>
          <p:nvPr>
            <p:ph idx="1"/>
          </p:nvPr>
        </p:nvSpPr>
        <p:spPr>
          <a:xfrm>
            <a:off x="685800" y="1752600"/>
            <a:ext cx="6705600" cy="4648200"/>
          </a:xfrm>
        </p:spPr>
        <p:txBody>
          <a:bodyPr/>
          <a:lstStyle/>
          <a:p>
            <a:r>
              <a:rPr lang="en-US" dirty="0" smtClean="0"/>
              <a:t>Use World</a:t>
            </a:r>
            <a:r>
              <a:rPr lang="en-US" i="1" dirty="0" smtClean="0"/>
              <a:t> </a:t>
            </a:r>
            <a:r>
              <a:rPr lang="en-US" i="1" dirty="0"/>
              <a:t>Almanac and Book of Facts </a:t>
            </a:r>
            <a:r>
              <a:rPr lang="en-US" b="1" dirty="0" smtClean="0"/>
              <a:t>AND </a:t>
            </a:r>
            <a:r>
              <a:rPr lang="en-US" dirty="0" smtClean="0"/>
              <a:t>either the</a:t>
            </a:r>
          </a:p>
          <a:p>
            <a:r>
              <a:rPr lang="en-US" i="1" dirty="0" err="1" smtClean="0"/>
              <a:t>Worldmark</a:t>
            </a:r>
            <a:r>
              <a:rPr lang="en-US" i="1" dirty="0" smtClean="0"/>
              <a:t> </a:t>
            </a:r>
            <a:r>
              <a:rPr lang="en-US" i="1" dirty="0"/>
              <a:t>Encyclopedia of Nations </a:t>
            </a:r>
            <a:r>
              <a:rPr lang="en-US" b="1" dirty="0" smtClean="0"/>
              <a:t>OR </a:t>
            </a:r>
            <a:r>
              <a:rPr lang="en-US" i="1" dirty="0" err="1" smtClean="0"/>
              <a:t>Worldmark</a:t>
            </a:r>
            <a:endParaRPr lang="en-US" i="1" dirty="0" smtClean="0"/>
          </a:p>
          <a:p>
            <a:r>
              <a:rPr lang="en-US" i="1" dirty="0" smtClean="0"/>
              <a:t>Encyclopedia </a:t>
            </a:r>
            <a:r>
              <a:rPr lang="en-US" i="1" dirty="0"/>
              <a:t>of Cultures and </a:t>
            </a:r>
            <a:r>
              <a:rPr lang="en-US" i="1" dirty="0" smtClean="0"/>
              <a:t>Daily Life </a:t>
            </a:r>
            <a:r>
              <a:rPr lang="en-US" dirty="0" smtClean="0"/>
              <a:t>to</a:t>
            </a:r>
          </a:p>
          <a:p>
            <a:pPr marL="565150">
              <a:buBlip>
                <a:blip r:embed="rId2"/>
              </a:buBlip>
            </a:pPr>
            <a:r>
              <a:rPr lang="en-US" sz="2400" dirty="0" smtClean="0"/>
              <a:t>complete chart</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65150">
              <a:buBlip>
                <a:blip r:embed="rId2"/>
              </a:buBlip>
            </a:pPr>
            <a:r>
              <a:rPr lang="en-US" sz="2400" dirty="0" smtClean="0"/>
              <a:t>create reference guide </a:t>
            </a:r>
          </a:p>
          <a:p>
            <a:pPr marL="565150">
              <a:buBlip>
                <a:blip r:embed="rId2"/>
              </a:buBlip>
            </a:pPr>
            <a:r>
              <a:rPr lang="en-US" sz="2400" dirty="0" smtClean="0"/>
              <a:t>attach </a:t>
            </a:r>
            <a:r>
              <a:rPr lang="en-US" sz="2400" dirty="0"/>
              <a:t>original </a:t>
            </a:r>
            <a:r>
              <a:rPr lang="en-US" sz="2400" dirty="0" smtClean="0"/>
              <a:t>proof</a:t>
            </a:r>
            <a:endParaRPr lang="en-US"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3419383"/>
            <a:ext cx="3508907" cy="122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01797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553200" cy="914400"/>
          </a:xfrm>
        </p:spPr>
        <p:txBody>
          <a:bodyPr/>
          <a:lstStyle/>
          <a:p>
            <a:r>
              <a:rPr lang="en-US" b="1" dirty="0"/>
              <a:t>Pass Code for Future Residence </a:t>
            </a:r>
            <a:r>
              <a:rPr lang="en-US" dirty="0"/>
              <a:t/>
            </a:r>
            <a:br>
              <a:rPr lang="en-US" dirty="0"/>
            </a:br>
            <a:endParaRPr lang="en-US" dirty="0"/>
          </a:p>
        </p:txBody>
      </p:sp>
      <p:sp>
        <p:nvSpPr>
          <p:cNvPr id="3" name="Content Placeholder 2"/>
          <p:cNvSpPr>
            <a:spLocks noGrp="1"/>
          </p:cNvSpPr>
          <p:nvPr>
            <p:ph idx="1"/>
          </p:nvPr>
        </p:nvSpPr>
        <p:spPr/>
        <p:txBody>
          <a:bodyPr/>
          <a:lstStyle/>
          <a:p>
            <a:pPr marL="0" indent="0"/>
            <a:r>
              <a:rPr lang="en-US" sz="2400" dirty="0" smtClean="0"/>
              <a:t>find interesting </a:t>
            </a:r>
            <a:r>
              <a:rPr lang="en-US" sz="2400" dirty="0"/>
              <a:t>book </a:t>
            </a:r>
            <a:r>
              <a:rPr lang="en-US" sz="2400" dirty="0" smtClean="0"/>
              <a:t>of </a:t>
            </a:r>
            <a:r>
              <a:rPr lang="en-US" sz="2400" dirty="0"/>
              <a:t>your </a:t>
            </a:r>
            <a:r>
              <a:rPr lang="en-US" sz="2400" dirty="0" smtClean="0"/>
              <a:t>choice about country and mark the pass code for entrance to residence </a:t>
            </a:r>
          </a:p>
          <a:p>
            <a:pPr>
              <a:buBlip>
                <a:blip r:embed="rId2"/>
              </a:buBlip>
            </a:pPr>
            <a:r>
              <a:rPr lang="en-US" sz="2400" dirty="0" smtClean="0"/>
              <a:t>make a copy </a:t>
            </a:r>
            <a:r>
              <a:rPr lang="en-US" sz="2400" dirty="0"/>
              <a:t>of </a:t>
            </a:r>
            <a:r>
              <a:rPr lang="en-US" sz="2400" dirty="0" smtClean="0"/>
              <a:t>p. </a:t>
            </a:r>
            <a:r>
              <a:rPr lang="en-US" sz="2400" dirty="0"/>
              <a:t>15 </a:t>
            </a:r>
            <a:endParaRPr lang="en-US" sz="2400" dirty="0" smtClean="0"/>
          </a:p>
          <a:p>
            <a:pPr>
              <a:buBlip>
                <a:blip r:embed="rId2"/>
              </a:buBlip>
            </a:pPr>
            <a:r>
              <a:rPr lang="en-US" sz="2400" dirty="0" smtClean="0"/>
              <a:t>highlight </a:t>
            </a:r>
            <a:r>
              <a:rPr lang="en-US" sz="2400" dirty="0"/>
              <a:t>the 6th word in the 4th </a:t>
            </a:r>
            <a:r>
              <a:rPr lang="en-US" sz="2400" dirty="0" smtClean="0"/>
              <a:t>line to mark pass code</a:t>
            </a:r>
            <a:endParaRPr lang="en-US" sz="2400" dirty="0"/>
          </a:p>
        </p:txBody>
      </p:sp>
    </p:spTree>
    <p:extLst>
      <p:ext uri="{BB962C8B-B14F-4D97-AF65-F5344CB8AC3E}">
        <p14:creationId xmlns:p14="http://schemas.microsoft.com/office/powerpoint/2010/main" val="1087584243"/>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AF_GlobalR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Black"/>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A2BF34B-0DFA-41DE-9A38-B419334A7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AF_GlobalRead</Template>
  <TotalTime>3265</TotalTime>
  <Words>350</Words>
  <Application>Microsoft Office PowerPoint</Application>
  <PresentationFormat>On-screen Show (4:3)</PresentationFormat>
  <Paragraphs>75</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AF_GlobalRead</vt:lpstr>
      <vt:lpstr>Country Profile </vt:lpstr>
      <vt:lpstr>Rationale</vt:lpstr>
      <vt:lpstr>Background Information  (HOP pg. 20) </vt:lpstr>
      <vt:lpstr>Required Format</vt:lpstr>
      <vt:lpstr>Required Information </vt:lpstr>
      <vt:lpstr>Description of Geographical Features  </vt:lpstr>
      <vt:lpstr>Outline of Land and Climate  </vt:lpstr>
      <vt:lpstr>Reference Guide for Everyday Information  </vt:lpstr>
      <vt:lpstr>Pass Code for Future Residence  </vt:lpstr>
      <vt:lpstr>Annotated Article Regarding Economic Situation  </vt:lpstr>
      <vt:lpstr>Important Documents</vt:lpstr>
      <vt:lpstr>PowerPoint Presentation</vt:lpstr>
      <vt:lpstr>PowerPoint Presentation</vt:lpstr>
      <vt:lpstr>PowerPoint Presentation</vt:lpstr>
      <vt:lpstr>PowerPoint Presentation</vt:lpstr>
      <vt:lpstr>MLA – Modern Language Association </vt:lpstr>
      <vt:lpstr>Reasons for Using MLA</vt:lpstr>
      <vt:lpstr>MLA Style: Two Parts</vt:lpstr>
      <vt:lpstr>Works Cited Page</vt:lpstr>
      <vt:lpstr>PowerPoint Presentation</vt:lpstr>
      <vt:lpstr>Works Cited Page</vt:lpstr>
      <vt:lpstr>PowerPoint Presentation</vt:lpstr>
    </vt:vector>
  </TitlesOfParts>
  <Company>Bakersfield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Profile</dc:title>
  <dc:creator>Information Services</dc:creator>
  <cp:lastModifiedBy>Janet DuenasClifft</cp:lastModifiedBy>
  <cp:revision>40</cp:revision>
  <dcterms:created xsi:type="dcterms:W3CDTF">2012-01-06T11:40:39Z</dcterms:created>
  <dcterms:modified xsi:type="dcterms:W3CDTF">2012-02-21T22:22:19Z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TC103367929990</vt:lpwstr>
  </property>
</Properties>
</file>