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21"/>
  </p:notesMasterIdLst>
  <p:sldIdLst>
    <p:sldId id="269" r:id="rId2"/>
    <p:sldId id="258" r:id="rId3"/>
    <p:sldId id="259" r:id="rId4"/>
    <p:sldId id="275" r:id="rId5"/>
    <p:sldId id="260" r:id="rId6"/>
    <p:sldId id="276" r:id="rId7"/>
    <p:sldId id="261" r:id="rId8"/>
    <p:sldId id="277" r:id="rId9"/>
    <p:sldId id="262" r:id="rId10"/>
    <p:sldId id="278" r:id="rId11"/>
    <p:sldId id="263" r:id="rId12"/>
    <p:sldId id="279" r:id="rId13"/>
    <p:sldId id="265" r:id="rId14"/>
    <p:sldId id="280" r:id="rId15"/>
    <p:sldId id="266" r:id="rId16"/>
    <p:sldId id="281" r:id="rId17"/>
    <p:sldId id="267" r:id="rId18"/>
    <p:sldId id="270" r:id="rId19"/>
    <p:sldId id="283"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p:cViewPr>
        <p:scale>
          <a:sx n="77" d="100"/>
          <a:sy n="77" d="100"/>
        </p:scale>
        <p:origin x="-870"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9517DD5-1F2D-4DFE-B7CD-CFAF016CC025}" type="datetimeFigureOut">
              <a:rPr lang="en-US"/>
              <a:pPr>
                <a:defRPr/>
              </a:pPr>
              <a:t>3/14/2012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EBBA29A-1813-4868-8C09-0561C39D6AC8}" type="slidenum">
              <a:rPr lang="en-US"/>
              <a:pPr>
                <a:defRPr/>
              </a:pPr>
              <a:t>‹#›</a:t>
            </a:fld>
            <a:endParaRPr lang="en-US"/>
          </a:p>
        </p:txBody>
      </p:sp>
    </p:spTree>
    <p:extLst>
      <p:ext uri="{BB962C8B-B14F-4D97-AF65-F5344CB8AC3E}">
        <p14:creationId xmlns:p14="http://schemas.microsoft.com/office/powerpoint/2010/main" val="38731189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pPr>
              <a:defRPr/>
            </a:pPr>
            <a:fld id="{DF40B3DA-BA69-4B8E-B745-7A3B8D8F3E91}" type="datetimeFigureOut">
              <a:rPr lang="en-US" smtClean="0"/>
              <a:pPr>
                <a:defRPr/>
              </a:pPr>
              <a:t>3/14/2012</a:t>
            </a:fld>
            <a:endParaRPr lang="en-US"/>
          </a:p>
        </p:txBody>
      </p:sp>
      <p:sp>
        <p:nvSpPr>
          <p:cNvPr id="5" name="Footer Placeholder 4"/>
          <p:cNvSpPr>
            <a:spLocks noGrp="1"/>
          </p:cNvSpPr>
          <p:nvPr>
            <p:ph type="ftr" sz="quarter" idx="11"/>
          </p:nvPr>
        </p:nvSpPr>
        <p:spPr bwMode="white"/>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64257F0-8C6D-43FF-829C-2259721E5DE6}"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2974BD5-E91D-426E-9BE1-41F88237AF7F}" type="datetimeFigureOut">
              <a:rPr lang="en-US" smtClean="0"/>
              <a:pPr>
                <a:defRPr/>
              </a:pPr>
              <a:t>3/14/2012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3E0EE2-BEF7-4BF2-B9EB-B1C364C873D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F3E8398-B688-4B8A-BA1B-7AE368607D3E}" type="datetimeFigureOut">
              <a:rPr lang="en-US" smtClean="0"/>
              <a:pPr>
                <a:defRPr/>
              </a:pPr>
              <a:t>3/14/2012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F8304A3-6857-4DAF-A489-2CEBA0D07D8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8F217891-0742-41B3-B250-F1E713D920EA}" type="datetimeFigureOut">
              <a:rPr lang="en-US" smtClean="0"/>
              <a:pPr>
                <a:defRPr/>
              </a:pPr>
              <a:t>3/14/2012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4D1C26E-03EA-4302-8CF0-C90609B9D6E9}" type="slidenum">
              <a:rPr lang="en-US" smtClean="0"/>
              <a:pPr>
                <a:defRPr/>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C0228C73-049A-4448-8837-1CCF40D8700A}" type="datetimeFigureOut">
              <a:rPr lang="en-US" smtClean="0"/>
              <a:pPr>
                <a:defRPr/>
              </a:pPr>
              <a:t>3/14/2012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4CAB887-4B6A-459F-9241-4EDAFFDA555D}" type="slidenum">
              <a:rPr lang="en-US" smtClean="0"/>
              <a:pPr>
                <a:defRPr/>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fld id="{C7C1BADC-0C44-4B5B-BE12-40DA2E23D358}" type="datetimeFigureOut">
              <a:rPr lang="en-US" smtClean="0"/>
              <a:pPr>
                <a:defRPr/>
              </a:pPr>
              <a:t>3/14/2012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C7470D7-E282-4CFD-9158-D8B449F9C6A0}" type="slidenum">
              <a:rPr lang="en-US" smtClean="0"/>
              <a:pPr>
                <a:defRPr/>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fld id="{AE3F97C7-8042-4484-8E77-F48C7943BDE0}" type="datetimeFigureOut">
              <a:rPr lang="en-US" smtClean="0"/>
              <a:pPr>
                <a:defRPr/>
              </a:pPr>
              <a:t>3/14/2012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A2591F6-471D-4352-B379-C41811657EF5}"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385993A6-120B-41CF-B4A1-FD77A884B78E}" type="datetimeFigureOut">
              <a:rPr lang="en-US" smtClean="0"/>
              <a:pPr>
                <a:defRPr/>
              </a:pPr>
              <a:t>3/14/2012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B6BAB84-47A7-449C-804B-1EEDB69A07BE}" type="slidenum">
              <a:rPr lang="en-US" smtClean="0"/>
              <a:pPr>
                <a:defRPr/>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E07C16DF-F6C1-4F7D-A3C4-CDE396A9B5C3}" type="datetimeFigureOut">
              <a:rPr lang="en-US" smtClean="0"/>
              <a:pPr>
                <a:defRPr/>
              </a:pPr>
              <a:t>3/14/2012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F932C1-A161-43BE-8348-0211ED0BD28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3C2B5FB-A48C-4AA5-BB4B-18EF0FE6E87C}" type="datetimeFigureOut">
              <a:rPr lang="en-US" smtClean="0"/>
              <a:pPr>
                <a:defRPr/>
              </a:pPr>
              <a:t>3/14/2012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F3A5AA5-F6AB-4391-B37B-DA68935D49D9}" type="slidenum">
              <a:rPr lang="en-US" smtClean="0"/>
              <a:pPr>
                <a:defRPr/>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D2BEB4B-A6A2-4E96-9932-0091C1E20B39}" type="datetimeFigureOut">
              <a:rPr lang="en-US" smtClean="0"/>
              <a:pPr>
                <a:defRPr/>
              </a:pPr>
              <a:t>3/14/2012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F58EE25-2476-4C59-873F-0E4A4EDA6D36}"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a:defRPr/>
            </a:pPr>
            <a:fld id="{DF40B3DA-BA69-4B8E-B745-7A3B8D8F3E91}" type="datetimeFigureOut">
              <a:rPr lang="en-US" smtClean="0"/>
              <a:pPr>
                <a:defRPr/>
              </a:pPr>
              <a:t>3/14/2012</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a:defRPr/>
            </a:pPr>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a:defRPr/>
            </a:pPr>
            <a:fld id="{D64257F0-8C6D-43FF-829C-2259721E5DE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youtube.com/watch?v=y97bWP33d8I"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youtube.com/watch?v=ea4uc_1VGSE"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p:cNvSpPr>
          <p:nvPr>
            <p:ph type="ctrTitle"/>
          </p:nvPr>
        </p:nvSpPr>
        <p:spPr/>
        <p:txBody>
          <a:bodyPr>
            <a:normAutofit fontScale="90000"/>
          </a:bodyPr>
          <a:lstStyle/>
          <a:p>
            <a:r>
              <a:rPr lang="en-US" sz="5400" b="1" dirty="0" smtClean="0">
                <a:latin typeface="Calibri" pitchFamily="34" charset="0"/>
                <a:cs typeface="Calibri" pitchFamily="34" charset="0"/>
              </a:rPr>
              <a:t>Literary Elements</a:t>
            </a:r>
          </a:p>
        </p:txBody>
      </p:sp>
      <p:sp>
        <p:nvSpPr>
          <p:cNvPr id="2" name="Subtitle 1"/>
          <p:cNvSpPr>
            <a:spLocks noGrp="1"/>
          </p:cNvSpPr>
          <p:nvPr>
            <p:ph type="subTitle" idx="1"/>
          </p:nvPr>
        </p:nvSpPr>
        <p:spPr/>
        <p:txBody>
          <a:bodyPr/>
          <a:lstStyle/>
          <a:p>
            <a:r>
              <a:rPr lang="en-US" dirty="0" smtClean="0"/>
              <a:t>“The Lottery” by Shirley Jackson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sz="quarter" idx="13"/>
          </p:nvPr>
        </p:nvSpPr>
        <p:spPr>
          <a:xfrm>
            <a:off x="1219200" y="2438400"/>
            <a:ext cx="3733800" cy="3200400"/>
          </a:xfrm>
        </p:spPr>
        <p:txBody>
          <a:bodyPr>
            <a:normAutofit/>
          </a:bodyPr>
          <a:lstStyle/>
          <a:p>
            <a:pPr marL="285750" indent="-285750">
              <a:lnSpc>
                <a:spcPct val="100000"/>
              </a:lnSpc>
            </a:pPr>
            <a:r>
              <a:rPr lang="en-US" dirty="0" smtClean="0"/>
              <a:t>Internal (takes place in the person’s mind)</a:t>
            </a:r>
          </a:p>
          <a:p>
            <a:pPr marL="633413" lvl="1" indent="-285750"/>
            <a:r>
              <a:rPr lang="en-US" sz="1600" dirty="0" smtClean="0"/>
              <a:t>is not revealed in the story </a:t>
            </a:r>
            <a:br>
              <a:rPr lang="en-US" sz="1600" dirty="0" smtClean="0"/>
            </a:br>
            <a:endParaRPr lang="en-US" dirty="0"/>
          </a:p>
          <a:p>
            <a:pPr marL="285750" indent="-285750">
              <a:lnSpc>
                <a:spcPct val="100000"/>
              </a:lnSpc>
            </a:pPr>
            <a:r>
              <a:rPr lang="en-US" dirty="0" smtClean="0"/>
              <a:t>External (takes place when person/group struggles against other force)</a:t>
            </a:r>
            <a:endParaRPr lang="en-US" dirty="0"/>
          </a:p>
          <a:p>
            <a:pPr marL="633413" lvl="1" indent="-285750"/>
            <a:r>
              <a:rPr lang="en-US" dirty="0" smtClean="0"/>
              <a:t>true struggle is against tradition - whether </a:t>
            </a:r>
            <a:r>
              <a:rPr lang="en-US" dirty="0"/>
              <a:t>or not they/their family members will die each </a:t>
            </a:r>
            <a:r>
              <a:rPr lang="en-US" dirty="0" smtClean="0"/>
              <a:t>year</a:t>
            </a:r>
            <a:endParaRPr lang="en-US" dirty="0"/>
          </a:p>
          <a:p>
            <a:pPr marL="633413" lvl="1" indent="-285750"/>
            <a:endParaRPr lang="en-US" dirty="0"/>
          </a:p>
          <a:p>
            <a:pPr marL="633413" lvl="1" indent="-285750"/>
            <a:endParaRPr lang="en-US" sz="1600" dirty="0" smtClean="0"/>
          </a:p>
        </p:txBody>
      </p:sp>
      <p:sp>
        <p:nvSpPr>
          <p:cNvPr id="21505" name="Title 1"/>
          <p:cNvSpPr>
            <a:spLocks noGrp="1"/>
          </p:cNvSpPr>
          <p:nvPr>
            <p:ph type="title"/>
          </p:nvPr>
        </p:nvSpPr>
        <p:spPr/>
        <p:txBody>
          <a:bodyPr/>
          <a:lstStyle/>
          <a:p>
            <a:pPr eaLnBrk="1" hangingPunct="1"/>
            <a:r>
              <a:rPr lang="en-US" dirty="0" smtClean="0">
                <a:latin typeface="Calibri" pitchFamily="34" charset="0"/>
              </a:rPr>
              <a:t>Conflict – “the lottery”</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514600"/>
            <a:ext cx="2517775"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792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32"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plus(out)">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sz="quarter" idx="13"/>
          </p:nvPr>
        </p:nvSpPr>
        <p:spPr>
          <a:xfrm>
            <a:off x="1066800" y="2667000"/>
            <a:ext cx="2743200" cy="3124200"/>
          </a:xfrm>
        </p:spPr>
        <p:txBody>
          <a:bodyPr/>
          <a:lstStyle/>
          <a:p>
            <a:pPr marL="285750" indent="-285750">
              <a:lnSpc>
                <a:spcPct val="100000"/>
              </a:lnSpc>
            </a:pPr>
            <a:r>
              <a:rPr lang="en-US" dirty="0" smtClean="0"/>
              <a:t>Events that make up a story </a:t>
            </a:r>
          </a:p>
          <a:p>
            <a:pPr marL="285750" indent="-285750">
              <a:lnSpc>
                <a:spcPct val="100000"/>
              </a:lnSpc>
            </a:pPr>
            <a:r>
              <a:rPr lang="en-US" dirty="0" smtClean="0"/>
              <a:t>How they relate</a:t>
            </a:r>
          </a:p>
          <a:p>
            <a:pPr marL="285750" indent="-285750">
              <a:lnSpc>
                <a:spcPct val="100000"/>
              </a:lnSpc>
            </a:pPr>
            <a:r>
              <a:rPr lang="en-US" dirty="0"/>
              <a:t>Usually</a:t>
            </a:r>
            <a:r>
              <a:rPr lang="en-US" dirty="0" smtClean="0"/>
              <a:t> in chronological order </a:t>
            </a:r>
          </a:p>
          <a:p>
            <a:pPr marL="285750" indent="-285750"/>
            <a:endParaRPr lang="en-US" dirty="0" smtClean="0">
              <a:latin typeface="Calibri" pitchFamily="34" charset="0"/>
            </a:endParaRPr>
          </a:p>
        </p:txBody>
      </p:sp>
      <p:sp>
        <p:nvSpPr>
          <p:cNvPr id="22529" name="Title 1"/>
          <p:cNvSpPr>
            <a:spLocks noGrp="1"/>
          </p:cNvSpPr>
          <p:nvPr>
            <p:ph type="title"/>
          </p:nvPr>
        </p:nvSpPr>
        <p:spPr/>
        <p:txBody>
          <a:bodyPr/>
          <a:lstStyle/>
          <a:p>
            <a:pPr eaLnBrk="1" hangingPunct="1"/>
            <a:r>
              <a:rPr lang="en-US" dirty="0" smtClean="0">
                <a:latin typeface="Calibri" pitchFamily="34" charset="0"/>
              </a:rPr>
              <a:t>Plot </a:t>
            </a:r>
          </a:p>
        </p:txBody>
      </p:sp>
      <p:sp>
        <p:nvSpPr>
          <p:cNvPr id="3" name="Content Placeholder 2"/>
          <p:cNvSpPr>
            <a:spLocks noGrp="1"/>
          </p:cNvSpPr>
          <p:nvPr>
            <p:ph sz="quarter" idx="14"/>
          </p:nvPr>
        </p:nvSpPr>
        <p:spPr>
          <a:xfrm>
            <a:off x="4648200" y="2644346"/>
            <a:ext cx="3124200" cy="3124200"/>
          </a:xfrm>
        </p:spPr>
        <p:txBody>
          <a:bodyPr/>
          <a:lstStyle/>
          <a:p>
            <a:pPr indent="0">
              <a:lnSpc>
                <a:spcPct val="100000"/>
              </a:lnSpc>
              <a:buNone/>
            </a:pPr>
            <a:r>
              <a:rPr lang="en-US" b="1" dirty="0" smtClean="0"/>
              <a:t>Homework: </a:t>
            </a:r>
            <a:r>
              <a:rPr lang="en-US" dirty="0" smtClean="0"/>
              <a:t>Complete the  plot map for “The Lottery”. </a:t>
            </a:r>
            <a:endParaRPr lang="en-US" b="1"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8454" y="2743200"/>
            <a:ext cx="3267657"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MS90007494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5568"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8.51852E-6 C -0.00312 0.01573 -0.01163 0.02731 -0.02031 0.03796 C -0.02361 0.04189 -0.02656 0.04629 -0.02969 0.05046 C -0.03281 0.05462 -0.03941 0.05717 -0.04323 0.05948 C -0.05295 0.06573 -0.05677 0.06828 -0.06614 0.07198 C -0.07205 0.07986 -0.08108 0.08078 -0.08924 0.08286 C -0.11007 0.08796 -0.13021 0.09374 -0.15139 0.0956 C -0.16545 0.10138 -0.19271 0.10161 -0.20538 0.08472 C -0.21128 0.07685 -0.21441 0.06689 -0.21892 0.05763 C -0.22222 0.04073 -0.21771 0.06134 -0.2243 0.04143 C -0.22708 0.03286 -0.22708 0.02314 -0.22969 0.01435 C -0.22847 -0.01644 -0.23264 -0.02246 -0.21215 -0.02871 C -0.20139 -0.02778 -0.18819 -0.02825 -0.17847 -0.01991 C -0.17239 -0.01482 -0.16944 -0.00695 -0.16354 -0.00186 C -0.16059 0.00972 -0.16007 0.02222 -0.15816 0.03425 C -0.16024 0.05578 -0.16198 0.07893 -0.1717 0.09722 C -0.17413 0.10185 -0.17899 0.11018 -0.18246 0.11342 C -0.18785 0.11828 -0.19479 0.12106 -0.2 0.12615 C -0.22847 0.15347 -0.2651 0.15972 -0.29861 0.17129 C -0.38628 0.16851 -0.33455 0.17291 -0.36753 0.16388 C -0.37535 0.1537 -0.38316 0.14374 -0.39184 0.13518 C -0.39757 0.12268 -0.40312 0.10786 -0.41076 0.09722 C -0.41632 0.08055 -0.41996 0.06388 -0.4243 0.04675 C -0.42361 0.0287 -0.42847 0.00601 -0.41493 -0.00533 C -0.41215 -0.00764 -0.40851 -0.00764 -0.40538 -0.00903 C -0.39774 -0.00834 -0.3901 -0.00834 -0.38246 -0.00718 C -0.37691 -0.00649 -0.36614 -0.00348 -0.36614 -0.00348 C -0.36198 0.00208 -0.3559 0.01388 -0.35139 0.01805 C -0.34896 0.04027 -0.34444 0.06643 -0.35399 0.08657 C -0.35642 0.09884 -0.36076 0.10439 -0.36753 0.11342 C -0.37187 0.11921 -0.37101 0.12291 -0.37708 0.12615 C -0.37951 0.12754 -0.38246 0.12731 -0.38507 0.128 C -0.39097 0.13148 -0.39653 0.13286 -0.40278 0.13518 C -0.42187 0.13379 -0.44062 0.1324 -0.45955 0.12962 C -0.47969 0.12198 -0.50121 0.11689 -0.52031 0.10462 C -0.52899 0.09282 -0.53871 0.08194 -0.54739 0.07036 C -0.5533 0.06249 -0.55017 0.06249 -0.55538 0.05231 C -0.56285 0.03774 -0.56962 0.02638 -0.57569 0.01087 C -0.57899 -0.01019 -0.5776 -0.00116 -0.57969 -0.01621 C -0.57882 -0.03334 -0.58368 -0.08751 -0.56753 -0.10811 C -0.56059 -0.12732 -0.54965 -0.13751 -0.53785 -0.15139 C -0.53299 -0.15718 -0.52934 -0.16297 -0.52292 -0.16575 C -0.51302 -0.17547 -0.50174 -0.17778 -0.49062 -0.1838 C -0.47621 -0.18218 -0.47031 -0.18218 -0.45955 -0.17107 C -0.45799 -0.16505 -0.45694 -0.15927 -0.45538 -0.15325 C -0.4559 -0.14607 -0.45608 -0.13866 -0.45677 -0.13149 C -0.4592 -0.10718 -0.48333 -0.10302 -0.49739 -0.10093 C -0.50677 -0.10255 -0.51719 -0.10047 -0.52569 -0.10626 C -0.54392 -0.11852 -0.52326 -0.11019 -0.53785 -0.11528 C -0.54305 -0.12084 -0.54983 -0.12616 -0.55399 -0.13334 C -0.55851 -0.14098 -0.55989 -0.14954 -0.56215 -0.15857 C -0.56493 -0.17987 -0.56146 -0.20464 -0.55278 -0.22339 C -0.54722 -0.23542 -0.53767 -0.24352 -0.52969 -0.25232 C -0.52205 -0.26065 -0.52205 -0.26667 -0.51076 -0.27014 C -0.50191 -0.27639 -0.49219 -0.28195 -0.48246 -0.28473 C -0.47309 -0.29283 -0.46198 -0.29491 -0.45139 -0.29908 C -0.43837 -0.30417 -0.42535 -0.31135 -0.41215 -0.31528 C -0.39253 -0.32107 -0.37135 -0.32107 -0.35139 -0.32246 C -0.33073 -0.32593 -0.3118 -0.32269 -0.29184 -0.31714 C -0.28871 -0.31528 -0.28576 -0.31297 -0.28246 -0.31158 C -0.28021 -0.31065 -0.27778 -0.31135 -0.27569 -0.30996 C -0.26424 -0.30186 -0.25764 -0.28727 -0.24861 -0.2757 C -0.24601 -0.2669 -0.2441 -0.26251 -0.23924 -0.25579 C -0.22969 -0.22477 -0.22361 -0.16181 -0.25399 -0.14769 C -0.26024 -0.14885 -0.26667 -0.14954 -0.27292 -0.15139 C -0.28299 -0.1544 -0.29271 -0.16505 -0.30278 -0.16945 C -0.31215 -0.17871 -0.3191 -0.18751 -0.32569 -0.20001 C -0.32621 -0.20302 -0.32726 -0.20602 -0.32708 -0.20903 C -0.32674 -0.22107 -0.32587 -0.23311 -0.3243 -0.24491 C -0.32274 -0.25764 -0.30868 -0.26552 -0.30139 -0.27014 C -0.28368 -0.29376 -0.25017 -0.3051 -0.22569 -0.30996 C -0.21667 -0.31389 -0.21076 -0.32038 -0.20139 -0.32246 C -0.19271 -0.32848 -0.1868 -0.32964 -0.17708 -0.33149 C -0.16094 -0.34028 -0.13351 -0.34445 -0.11614 -0.34584 C -0.10226 -0.34538 -0.08819 -0.34584 -0.0743 -0.34422 C -0.06614 -0.34329 -0.05139 -0.33334 -0.05139 -0.33334 C -0.04358 -0.32292 -0.03594 -0.31621 -0.02569 -0.31158 C -0.02187 -0.30579 -0.01892 -0.29908 -0.01493 -0.29376 C -0.00538 -0.28102 -0.01059 -0.2926 -0.00139 -0.27755 C 0.00695 -0.26413 0.01285 -0.24839 0.02031 -0.23427 C 0.02188 -0.22315 0.0257 -0.21505 0.02708 -0.20348 C 0.02517 -0.15973 0.02917 -0.16899 -0.00538 -0.17107 C -0.01649 -0.17477 -0.02674 -0.17755 -0.03785 -0.1801 C -0.04601 -0.1845 -0.05417 -0.18843 -0.06215 -0.19283 C -0.06476 -0.19954 -0.06614 -0.2051 -0.06753 -0.21251 C -0.06614 -0.23357 -0.06562 -0.25024 -0.05139 -0.26297 C -0.02621 -0.28565 -0.06215 -0.25325 -0.03785 -0.272 C -0.02222 -0.28403 -0.03455 -0.27894 -0.02292 -0.28288 C -0.00833 -0.29723 0.01858 -0.3095 0.03646 -0.31158 C 0.04445 -0.31436 0.04288 -0.31459 0.05399 -0.31158 C 0.05868 -0.31019 0.06754 -0.30626 0.06754 -0.30626 C 0.07674 -0.29653 0.08559 -0.28727 0.09462 -0.27755 C 0.10347 -0.25764 0.09965 -0.26528 0.10538 -0.25394 C 0.10729 -0.24352 0.11024 -0.2338 0.11215 -0.22339 C 0.11493 -0.19075 0.11458 -0.20278 0.11215 -0.14954 C 0.11181 -0.14237 0.10538 -0.12964 0.10538 -0.12964 C 0.10347 -0.1169 0.1 -0.11366 0.09722 -0.10093 C 0.09583 -0.09468 0.09462 -0.09028 0.09184 -0.08473 C 0.08976 -0.0757 0.08767 -0.06922 0.08386 -0.06135 C 0.0816 -0.04908 0.07656 -0.04098 0.06892 -0.03427 C 0.06476 -0.03519 0.05972 -0.0338 0.05677 -0.03774 C 0.05538 -0.03959 0.05521 -0.04283 0.05399 -0.04491 C 0.05295 -0.04653 0.05122 -0.04723 0.05 -0.04862 C 0.04392 -0.05579 0.04149 -0.06227 0.03924 -0.072 C 0.04028 -0.08311 0.03941 -0.0882 0.04722 -0.0919 C 0.05695 -0.10163 0.04896 -0.09538 0.06615 -0.09908 C 0.07118 -0.10024 0.07031 -0.10232 0.0757 -0.1044 C 0.08004 -0.10602 0.09445 -0.10764 0.09722 -0.10811 C 0.11424 -0.10672 0.12379 -0.10741 0.13785 -0.09908 C 0.14184 -0.09677 0.14531 -0.09399 0.14861 -0.09005 C 0.15139 -0.08658 0.15677 -0.07917 0.15677 -0.07917 C 0.15938 -0.072 0.1632 -0.06829 0.16615 -0.06135 C 0.16945 -0.05348 0.17066 -0.04514 0.17431 -0.03774 C 0.17708 -0.02362 0.18299 -0.01089 0.18507 0.0037 C 0.18559 0.00717 0.18576 0.01087 0.18646 0.01435 C 0.18715 0.01805 0.18924 0.02523 0.18924 0.02523 C 0.19149 0.05532 0.19792 0.09374 0.17969 0.11712 C 0.17674 0.12823 0.16806 0.13194 0.16076 0.13703 C 0.15226 0.14305 0.1441 0.15115 0.13507 0.15509 C 0.13455 0.15486 0.12587 0.153 0.12431 0.15138 C 0.12136 0.14814 0.11615 0.1405 0.11615 0.1405 C 0.11441 0.1324 0.11129 0.11342 0.11615 0.1081 C 0.11754 0.10648 0.11979 0.10717 0.12153 0.10624 C 0.13386 0.10023 0.14636 0.09861 0.15938 0.0956 C 0.17517 0.09652 0.19028 0.09675 0.20538 0.10277 C 0.21285 0.10578 0.21962 0.11203 0.22708 0.11527 C 0.23333 0.12175 0.2408 0.12499 0.24722 0.13148 C 0.26198 0.14629 0.27778 0.16527 0.29601 0.17129 C 0.31788 0.19027 0.3533 0.19606 0.3783 0.19814 C 0.39636 0.20115 0.41441 0.20185 0.43247 0.2037 C 0.45226 0.203 0.47205 0.20347 0.49184 0.20185 C 0.49479 0.20161 0.49722 0.19907 0.5 0.19814 C 0.51129 0.19421 0.5224 0.18935 0.53386 0.18749 C 0.53976 0.18472 0.54757 0.18009 0.55399 0.18009 L 0.67431 0.18379 L 0.64184 0.19467 " pathEditMode="relative" ptsTypes="fffffffffffffffffffffffffffffffffffffffffffffffffffffffffffffffffffffffffffffffffffffffffffffffffffffffffffffffffffffffffffffffffffffAAA">
                                      <p:cBhvr>
                                        <p:cTn id="6" dur="5000" fill="hold"/>
                                        <p:tgtEl>
                                          <p:spTgt spid="614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withEffect">
                                  <p:stCondLst>
                                    <p:cond delay="0"/>
                                  </p:stCondLst>
                                  <p:childTnLst>
                                    <p:cmd type="call" cmd="playFrom(0)">
                                      <p:cBhvr>
                                        <p:cTn id="11" dur="18732" fill="hold"/>
                                        <p:tgtEl>
                                          <p:spTgt spid="11"/>
                                        </p:tgtEl>
                                      </p:cBhvr>
                                    </p:cmd>
                                  </p:childTnLst>
                                </p:cTn>
                              </p:par>
                            </p:childTnLst>
                          </p:cTn>
                        </p:par>
                      </p:childTnLst>
                    </p:cTn>
                  </p:par>
                </p:childTnLst>
              </p:cTn>
              <p:nextCondLst>
                <p:cond evt="onClick" delay="0">
                  <p:tgtEl>
                    <p:spTgt spid="11"/>
                  </p:tgtEl>
                </p:cond>
              </p:nextCondLst>
            </p:seq>
            <p:audio>
              <p:cMediaNode vol="80000">
                <p:cTn id="12" fill="hold" display="0">
                  <p:stCondLst>
                    <p:cond delay="indefinite"/>
                  </p:stCondLst>
                  <p:endCondLst>
                    <p:cond evt="onStopAudio"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752601"/>
            <a:ext cx="5744090" cy="394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424245" y="1048266"/>
            <a:ext cx="6400800" cy="685800"/>
          </a:xfrm>
        </p:spPr>
        <p:txBody>
          <a:bodyPr/>
          <a:lstStyle/>
          <a:p>
            <a:r>
              <a:rPr lang="en-US" dirty="0" smtClean="0"/>
              <a:t>Plot Chart</a:t>
            </a:r>
            <a:endParaRPr lang="en-US" dirty="0"/>
          </a:p>
        </p:txBody>
      </p:sp>
    </p:spTree>
    <p:extLst>
      <p:ext uri="{BB962C8B-B14F-4D97-AF65-F5344CB8AC3E}">
        <p14:creationId xmlns:p14="http://schemas.microsoft.com/office/powerpoint/2010/main" val="456745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sz="quarter" idx="13"/>
          </p:nvPr>
        </p:nvSpPr>
        <p:spPr>
          <a:xfrm>
            <a:off x="1219200" y="2438400"/>
            <a:ext cx="3124200" cy="3124200"/>
          </a:xfrm>
        </p:spPr>
        <p:txBody>
          <a:bodyPr>
            <a:normAutofit/>
          </a:bodyPr>
          <a:lstStyle/>
          <a:p>
            <a:pPr marL="285750" indent="-285750">
              <a:lnSpc>
                <a:spcPct val="100000"/>
              </a:lnSpc>
            </a:pPr>
            <a:r>
              <a:rPr lang="en-US" b="1" dirty="0" smtClean="0"/>
              <a:t>turning point</a:t>
            </a:r>
            <a:r>
              <a:rPr lang="en-US" dirty="0" smtClean="0"/>
              <a:t> of the story </a:t>
            </a:r>
          </a:p>
          <a:p>
            <a:pPr marL="285750" indent="-285750">
              <a:lnSpc>
                <a:spcPct val="100000"/>
              </a:lnSpc>
            </a:pPr>
            <a:r>
              <a:rPr lang="en-US" dirty="0" smtClean="0"/>
              <a:t>point of highest tension/greatest emotional intensity</a:t>
            </a:r>
          </a:p>
          <a:p>
            <a:pPr marL="285750" indent="-285750">
              <a:lnSpc>
                <a:spcPct val="100000"/>
              </a:lnSpc>
            </a:pPr>
            <a:r>
              <a:rPr lang="en-US" dirty="0" smtClean="0"/>
              <a:t>point which marks a change (for the better or the worse) for the main character</a:t>
            </a:r>
          </a:p>
          <a:p>
            <a:pPr marL="285750" indent="-285750">
              <a:lnSpc>
                <a:spcPct val="100000"/>
              </a:lnSpc>
            </a:pPr>
            <a:r>
              <a:rPr lang="en-US" dirty="0" smtClean="0"/>
              <a:t>SPOILER ALERT – movies</a:t>
            </a:r>
          </a:p>
          <a:p>
            <a:pPr eaLnBrk="1" hangingPunct="1">
              <a:buFont typeface="Arial" charset="0"/>
              <a:buNone/>
            </a:pPr>
            <a:endParaRPr lang="en-US" dirty="0" smtClean="0">
              <a:latin typeface="Calibri" pitchFamily="34" charset="0"/>
            </a:endParaRPr>
          </a:p>
        </p:txBody>
      </p:sp>
      <p:sp>
        <p:nvSpPr>
          <p:cNvPr id="24577" name="Title 1"/>
          <p:cNvSpPr>
            <a:spLocks noGrp="1"/>
          </p:cNvSpPr>
          <p:nvPr>
            <p:ph type="title"/>
          </p:nvPr>
        </p:nvSpPr>
        <p:spPr/>
        <p:txBody>
          <a:bodyPr/>
          <a:lstStyle/>
          <a:p>
            <a:pPr eaLnBrk="1" hangingPunct="1"/>
            <a:r>
              <a:rPr lang="en-US" smtClean="0">
                <a:latin typeface="Calibri" pitchFamily="34" charset="0"/>
              </a:rPr>
              <a:t>Climax</a:t>
            </a:r>
          </a:p>
        </p:txBody>
      </p:sp>
      <p:pic>
        <p:nvPicPr>
          <p:cNvPr id="8195" name="Picture 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438400"/>
            <a:ext cx="2100649" cy="311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sz="quarter" idx="13"/>
          </p:nvPr>
        </p:nvSpPr>
        <p:spPr>
          <a:xfrm>
            <a:off x="1219200" y="2529017"/>
            <a:ext cx="3124200" cy="3124200"/>
          </a:xfrm>
        </p:spPr>
        <p:txBody>
          <a:bodyPr>
            <a:normAutofit/>
          </a:bodyPr>
          <a:lstStyle/>
          <a:p>
            <a:pPr marL="285750" indent="-285750">
              <a:lnSpc>
                <a:spcPct val="100000"/>
              </a:lnSpc>
            </a:pPr>
            <a:r>
              <a:rPr lang="en-US" dirty="0" smtClean="0"/>
              <a:t>Tessie chooses the paper with the black dot and is the lottery winner. </a:t>
            </a:r>
          </a:p>
          <a:p>
            <a:pPr eaLnBrk="1" hangingPunct="1">
              <a:buFont typeface="Arial" charset="0"/>
              <a:buNone/>
            </a:pPr>
            <a:endParaRPr lang="en-US" dirty="0" smtClean="0">
              <a:latin typeface="Calibri" pitchFamily="34" charset="0"/>
            </a:endParaRPr>
          </a:p>
        </p:txBody>
      </p:sp>
      <p:sp>
        <p:nvSpPr>
          <p:cNvPr id="24577" name="Title 1"/>
          <p:cNvSpPr>
            <a:spLocks noGrp="1"/>
          </p:cNvSpPr>
          <p:nvPr>
            <p:ph type="title"/>
          </p:nvPr>
        </p:nvSpPr>
        <p:spPr/>
        <p:txBody>
          <a:bodyPr/>
          <a:lstStyle/>
          <a:p>
            <a:pPr eaLnBrk="1" hangingPunct="1"/>
            <a:r>
              <a:rPr lang="en-US" dirty="0" smtClean="0">
                <a:latin typeface="Calibri" pitchFamily="34" charset="0"/>
              </a:rPr>
              <a:t>Climax – “The lottery”</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9888" y="2481649"/>
            <a:ext cx="17557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511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randombar(horizontal)">
                                      <p:cBhvr>
                                        <p:cTn id="7" dur="3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sz="quarter" idx="13"/>
          </p:nvPr>
        </p:nvSpPr>
        <p:spPr>
          <a:xfrm>
            <a:off x="1143000" y="2438400"/>
            <a:ext cx="3124200" cy="3124200"/>
          </a:xfrm>
        </p:spPr>
        <p:txBody>
          <a:bodyPr/>
          <a:lstStyle/>
          <a:p>
            <a:pPr marL="285750" indent="-285750"/>
            <a:r>
              <a:rPr lang="en-US" dirty="0" smtClean="0"/>
              <a:t>part of the story's plot line in which the problem of the story is resolved</a:t>
            </a:r>
          </a:p>
        </p:txBody>
      </p:sp>
      <p:sp>
        <p:nvSpPr>
          <p:cNvPr id="25601" name="Title 1"/>
          <p:cNvSpPr>
            <a:spLocks noGrp="1"/>
          </p:cNvSpPr>
          <p:nvPr>
            <p:ph type="title"/>
          </p:nvPr>
        </p:nvSpPr>
        <p:spPr/>
        <p:txBody>
          <a:bodyPr/>
          <a:lstStyle/>
          <a:p>
            <a:pPr eaLnBrk="1" hangingPunct="1"/>
            <a:r>
              <a:rPr lang="en-US" smtClean="0">
                <a:latin typeface="Calibri" pitchFamily="34" charset="0"/>
              </a:rPr>
              <a:t>Resolution </a:t>
            </a:r>
          </a:p>
        </p:txBody>
      </p:sp>
      <p:pic>
        <p:nvPicPr>
          <p:cNvPr id="3"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895600"/>
            <a:ext cx="34671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sz="quarter" idx="13"/>
          </p:nvPr>
        </p:nvSpPr>
        <p:spPr>
          <a:xfrm>
            <a:off x="1676400" y="2362200"/>
            <a:ext cx="3124200" cy="3124200"/>
          </a:xfrm>
        </p:spPr>
        <p:txBody>
          <a:bodyPr/>
          <a:lstStyle/>
          <a:p>
            <a:pPr marL="285750" indent="-285750"/>
            <a:r>
              <a:rPr lang="en-US" dirty="0" smtClean="0"/>
              <a:t>The villagers stone Tessie.</a:t>
            </a:r>
          </a:p>
        </p:txBody>
      </p:sp>
      <p:sp>
        <p:nvSpPr>
          <p:cNvPr id="25601" name="Title 1"/>
          <p:cNvSpPr>
            <a:spLocks noGrp="1"/>
          </p:cNvSpPr>
          <p:nvPr>
            <p:ph type="title"/>
          </p:nvPr>
        </p:nvSpPr>
        <p:spPr>
          <a:xfrm>
            <a:off x="1371600" y="1295400"/>
            <a:ext cx="6248400" cy="685800"/>
          </a:xfrm>
        </p:spPr>
        <p:txBody>
          <a:bodyPr>
            <a:normAutofit fontScale="90000"/>
          </a:bodyPr>
          <a:lstStyle/>
          <a:p>
            <a:pPr eaLnBrk="1" hangingPunct="1"/>
            <a:r>
              <a:rPr lang="en-US" dirty="0" smtClean="0">
                <a:latin typeface="Calibri" pitchFamily="34" charset="0"/>
              </a:rPr>
              <a:t>Resolution – “The lottery”</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19200"/>
            <a:ext cx="6324600"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886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 calcmode="lin" valueType="num">
                                      <p:cBhvr>
                                        <p:cTn id="9" dur="1000" fill="hold"/>
                                        <p:tgtEl>
                                          <p:spTgt spid="10242"/>
                                        </p:tgtEl>
                                        <p:attrNameLst>
                                          <p:attrName>style.rotation</p:attrName>
                                        </p:attrNameLst>
                                      </p:cBhvr>
                                      <p:tavLst>
                                        <p:tav tm="0">
                                          <p:val>
                                            <p:fltVal val="90"/>
                                          </p:val>
                                        </p:tav>
                                        <p:tav tm="100000">
                                          <p:val>
                                            <p:fltVal val="0"/>
                                          </p:val>
                                        </p:tav>
                                      </p:tavLst>
                                    </p:anim>
                                    <p:animEffect transition="in" filter="fade">
                                      <p:cBhvr>
                                        <p:cTn id="10"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sz="quarter" idx="13"/>
          </p:nvPr>
        </p:nvSpPr>
        <p:spPr>
          <a:xfrm>
            <a:off x="1143000" y="2531076"/>
            <a:ext cx="3124200" cy="3124200"/>
          </a:xfrm>
        </p:spPr>
        <p:txBody>
          <a:bodyPr/>
          <a:lstStyle/>
          <a:p>
            <a:pPr marL="285750" indent="-285750">
              <a:lnSpc>
                <a:spcPct val="100000"/>
              </a:lnSpc>
            </a:pPr>
            <a:r>
              <a:rPr lang="en-US" dirty="0" smtClean="0"/>
              <a:t>stand point from which the story is told</a:t>
            </a:r>
          </a:p>
          <a:p>
            <a:pPr lvl="1"/>
            <a:r>
              <a:rPr lang="en-US" dirty="0" smtClean="0"/>
              <a:t>First person</a:t>
            </a:r>
          </a:p>
          <a:p>
            <a:pPr lvl="1"/>
            <a:r>
              <a:rPr lang="en-US" dirty="0" smtClean="0"/>
              <a:t>Third person </a:t>
            </a:r>
          </a:p>
        </p:txBody>
      </p:sp>
      <p:sp>
        <p:nvSpPr>
          <p:cNvPr id="26625" name="Title 1"/>
          <p:cNvSpPr>
            <a:spLocks noGrp="1"/>
          </p:cNvSpPr>
          <p:nvPr>
            <p:ph type="title"/>
          </p:nvPr>
        </p:nvSpPr>
        <p:spPr/>
        <p:txBody>
          <a:bodyPr/>
          <a:lstStyle/>
          <a:p>
            <a:pPr eaLnBrk="1" hangingPunct="1"/>
            <a:r>
              <a:rPr lang="en-US" smtClean="0">
                <a:latin typeface="Calibri" pitchFamily="34" charset="0"/>
              </a:rPr>
              <a:t>Point of View</a:t>
            </a:r>
          </a:p>
        </p:txBody>
      </p:sp>
      <p:sp>
        <p:nvSpPr>
          <p:cNvPr id="3" name="Content Placeholder 2"/>
          <p:cNvSpPr>
            <a:spLocks noGrp="1"/>
          </p:cNvSpPr>
          <p:nvPr>
            <p:ph sz="quarter" idx="14"/>
          </p:nvPr>
        </p:nvSpPr>
        <p:spPr>
          <a:xfrm>
            <a:off x="4808838" y="2710248"/>
            <a:ext cx="3124200" cy="3124200"/>
          </a:xfrm>
        </p:spPr>
        <p:txBody>
          <a:bodyPr/>
          <a:lstStyle/>
          <a:p>
            <a:pPr indent="0">
              <a:lnSpc>
                <a:spcPct val="100000"/>
              </a:lnSpc>
              <a:buNone/>
            </a:pPr>
            <a:r>
              <a:rPr lang="en-US" b="1" dirty="0" smtClean="0"/>
              <a:t>Question: </a:t>
            </a:r>
            <a:r>
              <a:rPr lang="en-US" dirty="0" smtClean="0"/>
              <a:t>(you guessed it… ) What is the point of of view in “The Lottery”?</a:t>
            </a:r>
            <a:endParaRPr lang="en-US"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667000"/>
            <a:ext cx="3481827"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05556E-6 -4.07407E-6 C 0.02066 0.01759 0.04149 0.03704 0.06614 0.04306 C 0.07066 0.04699 0.07448 0.05162 0.07969 0.05394 C 0.08646 0.06296 0.09444 0.06551 0.1026 0.07199 C 0.11962 0.08542 0.13229 0.09769 0.15139 0.10625 C 0.15833 0.10926 0.16597 0.10995 0.17291 0.11343 C 0.23177 0.14259 0.14948 0.11204 0.22569 0.14583 C 0.25781 0.16019 0.29288 0.16551 0.32569 0.17639 C 0.48802 0.23032 0.35191 0.18542 0.45677 0.22685 C 0.51337 0.24931 0.56805 0.27546 0.6243 0.30093 C 0.63194 0.3044 0.64288 0.3081 0.64462 0.31875 C 0.65017 0.35208 0.64462 0.38727 0.64462 0.42153 L 0.53923 0.26111 " pathEditMode="relative" ptsTypes="fffffffffffAA">
                                      <p:cBhvr>
                                        <p:cTn id="6" dur="2000" fill="hold"/>
                                        <p:tgtEl>
                                          <p:spTgt spid="1126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66800" y="2362200"/>
            <a:ext cx="6629400" cy="3200400"/>
          </a:xfrm>
        </p:spPr>
        <p:txBody>
          <a:bodyPr>
            <a:normAutofit/>
          </a:bodyPr>
          <a:lstStyle/>
          <a:p>
            <a:pPr marL="285750" indent="-285750">
              <a:lnSpc>
                <a:spcPct val="100000"/>
              </a:lnSpc>
            </a:pPr>
            <a:r>
              <a:rPr lang="en-US" sz="2400" dirty="0" smtClean="0">
                <a:cs typeface="Calibri" pitchFamily="34" charset="0"/>
              </a:rPr>
              <a:t>Life </a:t>
            </a:r>
            <a:r>
              <a:rPr lang="en-US" sz="2400" dirty="0">
                <a:cs typeface="Calibri" pitchFamily="34" charset="0"/>
              </a:rPr>
              <a:t>lesson, meaning, moral, or message about life or human nature that is communicated by a literary </a:t>
            </a:r>
            <a:r>
              <a:rPr lang="en-US" sz="2400" dirty="0" smtClean="0">
                <a:cs typeface="Calibri" pitchFamily="34" charset="0"/>
              </a:rPr>
              <a:t>work</a:t>
            </a:r>
            <a:endParaRPr lang="en-US" sz="2400" dirty="0">
              <a:cs typeface="Calibri" pitchFamily="34" charset="0"/>
            </a:endParaRPr>
          </a:p>
          <a:p>
            <a:pPr marL="285750" indent="-285750">
              <a:lnSpc>
                <a:spcPct val="100000"/>
              </a:lnSpc>
            </a:pPr>
            <a:r>
              <a:rPr lang="en-US" sz="2400" dirty="0" smtClean="0">
                <a:cs typeface="Calibri" pitchFamily="34" charset="0"/>
              </a:rPr>
              <a:t>Themes are not explicit; they are implied. </a:t>
            </a:r>
          </a:p>
          <a:p>
            <a:pPr marL="285750" indent="-285750">
              <a:lnSpc>
                <a:spcPct val="100000"/>
              </a:lnSpc>
            </a:pPr>
            <a:r>
              <a:rPr lang="en-US" sz="2400" dirty="0" smtClean="0">
                <a:cs typeface="Calibri" pitchFamily="34" charset="0"/>
              </a:rPr>
              <a:t>They involve concepts </a:t>
            </a:r>
            <a:r>
              <a:rPr lang="en-US" sz="2400" dirty="0">
                <a:cs typeface="Calibri" pitchFamily="34" charset="0"/>
              </a:rPr>
              <a:t>about life, people, the human condition, and other broad, philosophical ideas. </a:t>
            </a:r>
            <a:endParaRPr lang="en-US" sz="2400" dirty="0" smtClean="0">
              <a:cs typeface="Calibri" pitchFamily="34" charset="0"/>
            </a:endParaRPr>
          </a:p>
        </p:txBody>
      </p:sp>
      <p:sp>
        <p:nvSpPr>
          <p:cNvPr id="2" name="Title 1"/>
          <p:cNvSpPr>
            <a:spLocks noGrp="1"/>
          </p:cNvSpPr>
          <p:nvPr>
            <p:ph type="title"/>
          </p:nvPr>
        </p:nvSpPr>
        <p:spPr/>
        <p:txBody>
          <a:bodyPr/>
          <a:lstStyle/>
          <a:p>
            <a:r>
              <a:rPr lang="en-US" dirty="0" smtClean="0">
                <a:latin typeface="Calibri" pitchFamily="34" charset="0"/>
                <a:cs typeface="Calibri" pitchFamily="34" charset="0"/>
              </a:rPr>
              <a:t>Theme</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663804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Themes – “The lottery” </a:t>
            </a:r>
            <a:endParaRPr lang="en-US" dirty="0">
              <a:latin typeface="Calibri" pitchFamily="34" charset="0"/>
              <a:cs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259094926"/>
              </p:ext>
            </p:extLst>
          </p:nvPr>
        </p:nvGraphicFramePr>
        <p:xfrm>
          <a:off x="1066800" y="2286000"/>
          <a:ext cx="6934200" cy="3352800"/>
        </p:xfrm>
        <a:graphic>
          <a:graphicData uri="http://schemas.openxmlformats.org/drawingml/2006/table">
            <a:tbl>
              <a:tblPr firstRow="1" bandRow="1">
                <a:tableStyleId>{616DA210-FB5B-4158-B5E0-FEB733F419BA}</a:tableStyleId>
              </a:tblPr>
              <a:tblGrid>
                <a:gridCol w="2311400"/>
                <a:gridCol w="2311400"/>
                <a:gridCol w="2311400"/>
              </a:tblGrid>
              <a:tr h="3352800">
                <a:tc>
                  <a:txBody>
                    <a:bodyPr/>
                    <a:lstStyle/>
                    <a:p>
                      <a:pPr indent="0">
                        <a:lnSpc>
                          <a:spcPct val="100000"/>
                        </a:lnSpc>
                        <a:buNone/>
                      </a:pPr>
                      <a:r>
                        <a:rPr lang="en-US" sz="1400" dirty="0" smtClean="0"/>
                        <a:t>Theme 1</a:t>
                      </a:r>
                      <a:r>
                        <a:rPr lang="en-US" sz="1200" dirty="0" smtClean="0"/>
                        <a:t>: </a:t>
                      </a:r>
                      <a:r>
                        <a:rPr lang="en-US" sz="1400" dirty="0" smtClean="0">
                          <a:solidFill>
                            <a:srgbClr val="C00000"/>
                          </a:solidFill>
                        </a:rPr>
                        <a:t>The reluctance of people to reject outdated traditions, ideas, rules, laws, and practices. </a:t>
                      </a:r>
                      <a:endParaRPr lang="en-US" sz="1200" dirty="0" smtClean="0"/>
                    </a:p>
                    <a:p>
                      <a:pPr indent="0">
                        <a:lnSpc>
                          <a:spcPct val="100000"/>
                        </a:lnSpc>
                        <a:buNone/>
                      </a:pPr>
                      <a:endParaRPr lang="en-US" sz="1200" dirty="0" smtClean="0"/>
                    </a:p>
                    <a:p>
                      <a:pPr marL="285750" lvl="1" indent="-285750">
                        <a:buFont typeface="Arial" pitchFamily="34" charset="0"/>
                        <a:buChar char="•"/>
                      </a:pPr>
                      <a:r>
                        <a:rPr lang="en-US" sz="1200" dirty="0" smtClean="0"/>
                        <a:t>villagers continue the lottery year after year because, as one of the villagers would say, “We have always had a lottery as far back as I can remember. I see no reason to end it.”</a:t>
                      </a:r>
                      <a:r>
                        <a:rPr lang="en-US" dirty="0" smtClean="0"/>
                        <a:t/>
                      </a:r>
                      <a:br>
                        <a:rPr lang="en-US" dirty="0" smtClean="0"/>
                      </a:br>
                      <a:endParaRPr lang="en-US" dirty="0" smtClean="0"/>
                    </a:p>
                    <a:p>
                      <a:endParaRPr lang="en-US" dirty="0"/>
                    </a:p>
                  </a:txBody>
                  <a:tcPr/>
                </a:tc>
                <a:tc>
                  <a:txBody>
                    <a:bodyPr/>
                    <a:lstStyle/>
                    <a:p>
                      <a:pPr marL="0" lvl="1" indent="0">
                        <a:buNone/>
                      </a:pPr>
                      <a:r>
                        <a:rPr lang="en-US" sz="1400" kern="1200" dirty="0" smtClean="0"/>
                        <a:t>Theme 2</a:t>
                      </a:r>
                      <a:r>
                        <a:rPr lang="en-US" sz="1200" kern="1200" dirty="0" smtClean="0"/>
                        <a:t>: </a:t>
                      </a:r>
                      <a:r>
                        <a:rPr lang="en-US" sz="1400" b="1" kern="1200" dirty="0" smtClean="0">
                          <a:solidFill>
                            <a:srgbClr val="C00000"/>
                          </a:solidFill>
                          <a:latin typeface="+mn-lt"/>
                          <a:ea typeface="+mn-ea"/>
                          <a:cs typeface="+mn-cs"/>
                        </a:rPr>
                        <a:t>The wickedness of ordinary people can be just as horrifying as the heinous </a:t>
                      </a:r>
                      <a:br>
                        <a:rPr lang="en-US" sz="1400" b="1" kern="1200" dirty="0" smtClean="0">
                          <a:solidFill>
                            <a:srgbClr val="C00000"/>
                          </a:solidFill>
                          <a:latin typeface="+mn-lt"/>
                          <a:ea typeface="+mn-ea"/>
                          <a:cs typeface="+mn-cs"/>
                        </a:rPr>
                      </a:br>
                      <a:r>
                        <a:rPr lang="en-US" sz="1400" b="1" kern="1200" dirty="0" smtClean="0">
                          <a:solidFill>
                            <a:srgbClr val="C00000"/>
                          </a:solidFill>
                          <a:latin typeface="+mn-lt"/>
                          <a:ea typeface="+mn-ea"/>
                          <a:cs typeface="+mn-cs"/>
                        </a:rPr>
                        <a:t>crime of a serial killer or a sadistic head of state. </a:t>
                      </a:r>
                      <a:br>
                        <a:rPr lang="en-US" sz="1400" b="1" kern="1200" dirty="0" smtClean="0">
                          <a:solidFill>
                            <a:srgbClr val="C00000"/>
                          </a:solidFill>
                          <a:latin typeface="+mn-lt"/>
                          <a:ea typeface="+mn-ea"/>
                          <a:cs typeface="+mn-cs"/>
                        </a:rPr>
                      </a:br>
                      <a:endParaRPr lang="en-US" sz="1400" kern="1200" dirty="0" smtClean="0"/>
                    </a:p>
                    <a:p>
                      <a:pPr marL="285750" lvl="1" indent="-285750" algn="l" defTabSz="914400" rtl="0" eaLnBrk="1" latinLnBrk="0" hangingPunct="1">
                        <a:buFont typeface="Arial" pitchFamily="34" charset="0"/>
                        <a:buChar char="•"/>
                      </a:pPr>
                      <a:r>
                        <a:rPr lang="en-US" sz="1200" kern="1200" dirty="0" smtClean="0"/>
                        <a:t>From time to time, we are surprised to learn that the man, woman, or even child next door–a quiet, unassuming postal worker, bank clerk, or student–has committed offenses so outrageous that they make national news. </a:t>
                      </a:r>
                      <a:endParaRPr lang="en-US" dirty="0"/>
                    </a:p>
                  </a:txBody>
                  <a:tcPr/>
                </a:tc>
                <a:tc>
                  <a:txBody>
                    <a:bodyPr/>
                    <a:lstStyle/>
                    <a:p>
                      <a:pPr marL="0" lvl="1" indent="0">
                        <a:buNone/>
                      </a:pPr>
                      <a:r>
                        <a:rPr lang="en-US" sz="1400" dirty="0" smtClean="0"/>
                        <a:t>Theme</a:t>
                      </a:r>
                      <a:r>
                        <a:rPr lang="en-US" sz="1400" baseline="0" dirty="0" smtClean="0"/>
                        <a:t> 3</a:t>
                      </a:r>
                      <a:r>
                        <a:rPr lang="en-US" sz="1200" baseline="0" dirty="0" smtClean="0"/>
                        <a:t>: </a:t>
                      </a:r>
                      <a:r>
                        <a:rPr lang="en-US" sz="1400" b="1" kern="1200" dirty="0" smtClean="0">
                          <a:solidFill>
                            <a:srgbClr val="C00000"/>
                          </a:solidFill>
                          <a:latin typeface="+mn-lt"/>
                          <a:ea typeface="+mn-ea"/>
                          <a:cs typeface="+mn-cs"/>
                        </a:rPr>
                        <a:t>Following the crowd can have disastrous consequences. </a:t>
                      </a:r>
                      <a:br>
                        <a:rPr lang="en-US" sz="1400" b="1" kern="1200" dirty="0" smtClean="0">
                          <a:solidFill>
                            <a:srgbClr val="C00000"/>
                          </a:solidFill>
                          <a:latin typeface="+mn-lt"/>
                          <a:ea typeface="+mn-ea"/>
                          <a:cs typeface="+mn-cs"/>
                        </a:rPr>
                      </a:br>
                      <a:endParaRPr lang="en-US" sz="1200" dirty="0" smtClean="0"/>
                    </a:p>
                    <a:p>
                      <a:pPr marL="285750" lvl="1" indent="-285750">
                        <a:buFont typeface="Arial" pitchFamily="34" charset="0"/>
                        <a:buChar char="•"/>
                      </a:pPr>
                      <a:r>
                        <a:rPr lang="en-US" sz="1200" dirty="0" smtClean="0"/>
                        <a:t>Although some townspeople raise questions about the lottery, they all go along with it in the end. Thus, they become unthinking members of a herd, forfeiting their individuality and sending Tessie Hutchinson to her death. </a:t>
                      </a:r>
                      <a:endParaRPr lang="en-US" dirty="0"/>
                    </a:p>
                  </a:txBody>
                  <a:tcPr/>
                </a:tc>
              </a:tr>
            </a:tbl>
          </a:graphicData>
        </a:graphic>
      </p:graphicFrame>
    </p:spTree>
    <p:extLst>
      <p:ext uri="{BB962C8B-B14F-4D97-AF65-F5344CB8AC3E}">
        <p14:creationId xmlns:p14="http://schemas.microsoft.com/office/powerpoint/2010/main" val="1600696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71600" y="2590800"/>
            <a:ext cx="3124200" cy="3124200"/>
          </a:xfrm>
        </p:spPr>
        <p:txBody>
          <a:bodyPr rtlCol="0">
            <a:noAutofit/>
          </a:bodyPr>
          <a:lstStyle/>
          <a:p>
            <a:pPr marL="273050" indent="-273050" eaLnBrk="1" fontAlgn="auto" hangingPunct="1">
              <a:lnSpc>
                <a:spcPct val="100000"/>
              </a:lnSpc>
              <a:spcAft>
                <a:spcPts val="0"/>
              </a:spcAft>
              <a:buFont typeface="Arial" pitchFamily="34" charset="0"/>
              <a:buChar char="•"/>
              <a:defRPr/>
            </a:pPr>
            <a:r>
              <a:rPr lang="en-US" dirty="0" smtClean="0"/>
              <a:t>words used in discussion, criticism, and analysis of novels, poetry  and  other works of literature </a:t>
            </a:r>
            <a:br>
              <a:rPr lang="en-US" dirty="0" smtClean="0"/>
            </a:br>
            <a:endParaRPr lang="en-US" dirty="0" smtClean="0"/>
          </a:p>
        </p:txBody>
      </p:sp>
      <p:sp>
        <p:nvSpPr>
          <p:cNvPr id="17409" name="Title 1"/>
          <p:cNvSpPr>
            <a:spLocks noGrp="1"/>
          </p:cNvSpPr>
          <p:nvPr>
            <p:ph type="title"/>
          </p:nvPr>
        </p:nvSpPr>
        <p:spPr/>
        <p:txBody>
          <a:bodyPr/>
          <a:lstStyle/>
          <a:p>
            <a:pPr eaLnBrk="1" hangingPunct="1"/>
            <a:r>
              <a:rPr lang="en-US" dirty="0" smtClean="0">
                <a:latin typeface="Calibri" pitchFamily="34" charset="0"/>
              </a:rPr>
              <a:t>Literary Terms</a:t>
            </a:r>
          </a:p>
        </p:txBody>
      </p:sp>
      <p:sp>
        <p:nvSpPr>
          <p:cNvPr id="2" name="Content Placeholder 1"/>
          <p:cNvSpPr>
            <a:spLocks noGrp="1"/>
          </p:cNvSpPr>
          <p:nvPr>
            <p:ph sz="quarter" idx="14"/>
          </p:nvPr>
        </p:nvSpPr>
        <p:spPr>
          <a:xfrm>
            <a:off x="4648200" y="2590800"/>
            <a:ext cx="3124200" cy="2971800"/>
          </a:xfrm>
        </p:spPr>
        <p:txBody>
          <a:bodyPr>
            <a:normAutofit fontScale="92500" lnSpcReduction="10000"/>
          </a:bodyPr>
          <a:lstStyle/>
          <a:p>
            <a:pPr marL="908050" lvl="5">
              <a:defRPr/>
            </a:pPr>
            <a:r>
              <a:rPr lang="en-US" sz="2000" dirty="0"/>
              <a:t>Setting		</a:t>
            </a:r>
          </a:p>
          <a:p>
            <a:pPr marL="908050" lvl="5">
              <a:defRPr/>
            </a:pPr>
            <a:r>
              <a:rPr lang="en-US" sz="2000" dirty="0"/>
              <a:t>Protagonist</a:t>
            </a:r>
          </a:p>
          <a:p>
            <a:pPr marL="908050" lvl="5">
              <a:defRPr/>
            </a:pPr>
            <a:r>
              <a:rPr lang="en-US" sz="2000" dirty="0"/>
              <a:t>Antagonist</a:t>
            </a:r>
          </a:p>
          <a:p>
            <a:pPr marL="908050" lvl="5">
              <a:defRPr/>
            </a:pPr>
            <a:r>
              <a:rPr lang="en-US" sz="2000" dirty="0"/>
              <a:t>Conflict</a:t>
            </a:r>
          </a:p>
          <a:p>
            <a:pPr marL="908050" lvl="5">
              <a:defRPr/>
            </a:pPr>
            <a:r>
              <a:rPr lang="en-US" sz="2000" dirty="0"/>
              <a:t>Plot</a:t>
            </a:r>
          </a:p>
          <a:p>
            <a:pPr marL="908050" lvl="5">
              <a:defRPr/>
            </a:pPr>
            <a:r>
              <a:rPr lang="en-US" sz="2000" dirty="0"/>
              <a:t>Climax</a:t>
            </a:r>
          </a:p>
          <a:p>
            <a:pPr marL="908050" lvl="5">
              <a:defRPr/>
            </a:pPr>
            <a:r>
              <a:rPr lang="en-US" sz="2000" dirty="0"/>
              <a:t>Resolution</a:t>
            </a:r>
          </a:p>
          <a:p>
            <a:pPr marL="908050" lvl="5">
              <a:defRPr/>
            </a:pPr>
            <a:r>
              <a:rPr lang="en-US" sz="2000" dirty="0"/>
              <a:t>Point of view </a:t>
            </a:r>
          </a:p>
          <a:p>
            <a:pPr marL="908050" lvl="5">
              <a:defRPr/>
            </a:pPr>
            <a:r>
              <a:rPr lang="en-US" sz="2000" dirty="0"/>
              <a:t>Theme</a:t>
            </a:r>
            <a:endParaRPr lang="en-US" sz="1000"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250"/>
                            </p:stCondLst>
                            <p:childTnLst>
                              <p:par>
                                <p:cTn id="15" presetID="2" presetClass="entr" presetSubtype="4"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75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500"/>
                            </p:stCondLst>
                            <p:childTnLst>
                              <p:par>
                                <p:cTn id="30" presetID="2" presetClass="entr" presetSubtype="4"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4250"/>
                            </p:stCondLst>
                            <p:childTnLst>
                              <p:par>
                                <p:cTn id="35" presetID="2" presetClass="entr" presetSubtype="4" fill="hold" nodeType="after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75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5000"/>
                            </p:stCondLst>
                            <p:childTnLst>
                              <p:par>
                                <p:cTn id="40" presetID="2" presetClass="entr" presetSubtype="4" fill="hold" nodeType="after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 calcmode="lin" valueType="num">
                                      <p:cBhvr additive="base">
                                        <p:cTn id="42" dur="75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3" dur="75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750"/>
                            </p:stCondLst>
                            <p:childTnLst>
                              <p:par>
                                <p:cTn id="45" presetID="2" presetClass="entr" presetSubtype="4" fill="hold" nodeType="after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 calcmode="lin" valueType="num">
                                      <p:cBhvr additive="base">
                                        <p:cTn id="47" dur="75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8" dur="75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sz="quarter" idx="13"/>
          </p:nvPr>
        </p:nvSpPr>
        <p:spPr>
          <a:xfrm>
            <a:off x="990600" y="2487828"/>
            <a:ext cx="3124200" cy="3124200"/>
          </a:xfrm>
        </p:spPr>
        <p:txBody>
          <a:bodyPr>
            <a:normAutofit/>
          </a:bodyPr>
          <a:lstStyle/>
          <a:p>
            <a:pPr marL="285750" indent="-285750">
              <a:lnSpc>
                <a:spcPct val="100000"/>
              </a:lnSpc>
            </a:pPr>
            <a:r>
              <a:rPr lang="en-US" sz="2000" dirty="0"/>
              <a:t>Time and location in which the story takes place</a:t>
            </a:r>
          </a:p>
        </p:txBody>
      </p:sp>
      <p:sp>
        <p:nvSpPr>
          <p:cNvPr id="18433" name="Title 1"/>
          <p:cNvSpPr>
            <a:spLocks noGrp="1"/>
          </p:cNvSpPr>
          <p:nvPr>
            <p:ph type="title"/>
          </p:nvPr>
        </p:nvSpPr>
        <p:spPr/>
        <p:txBody>
          <a:bodyPr/>
          <a:lstStyle/>
          <a:p>
            <a:pPr eaLnBrk="1" hangingPunct="1"/>
            <a:r>
              <a:rPr lang="en-US" smtClean="0">
                <a:latin typeface="Calibri" pitchFamily="34" charset="0"/>
              </a:rPr>
              <a:t>Setting</a:t>
            </a:r>
          </a:p>
        </p:txBody>
      </p:sp>
      <p:sp>
        <p:nvSpPr>
          <p:cNvPr id="2" name="Content Placeholder 1"/>
          <p:cNvSpPr>
            <a:spLocks noGrp="1"/>
          </p:cNvSpPr>
          <p:nvPr>
            <p:ph sz="quarter" idx="14"/>
          </p:nvPr>
        </p:nvSpPr>
        <p:spPr>
          <a:xfrm>
            <a:off x="4523417" y="2683476"/>
            <a:ext cx="3124200" cy="2819400"/>
          </a:xfrm>
        </p:spPr>
        <p:txBody>
          <a:bodyPr/>
          <a:lstStyle/>
          <a:p>
            <a:pPr indent="0">
              <a:lnSpc>
                <a:spcPct val="100000"/>
              </a:lnSpc>
              <a:buNone/>
            </a:pPr>
            <a:r>
              <a:rPr lang="en-US" b="1" dirty="0" smtClean="0"/>
              <a:t>Question</a:t>
            </a:r>
            <a:r>
              <a:rPr lang="en-US" dirty="0" smtClean="0"/>
              <a:t>: </a:t>
            </a:r>
          </a:p>
          <a:p>
            <a:pPr indent="0">
              <a:lnSpc>
                <a:spcPct val="100000"/>
              </a:lnSpc>
              <a:buNone/>
            </a:pPr>
            <a:r>
              <a:rPr lang="en-US" dirty="0" smtClean="0"/>
              <a:t>What is the setting of “The Lottery”?</a:t>
            </a:r>
          </a:p>
          <a:p>
            <a:pPr marL="285750" indent="-285750"/>
            <a:endParaRPr lang="en-US" dirty="0"/>
          </a:p>
          <a:p>
            <a:pPr indent="0">
              <a:buNone/>
            </a:pP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743200"/>
            <a:ext cx="3255635" cy="2168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12290"/>
                                        </p:tgtEl>
                                      </p:cBhvr>
                                    </p:animEffect>
                                    <p:set>
                                      <p:cBhvr>
                                        <p:cTn id="7" dur="1" fill="hold">
                                          <p:stCondLst>
                                            <p:cond delay="1999"/>
                                          </p:stCondLst>
                                        </p:cTn>
                                        <p:tgtEl>
                                          <p:spTgt spid="122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1600200" y="2869856"/>
            <a:ext cx="2667000" cy="2362200"/>
          </a:xfrm>
        </p:spPr>
        <p:txBody>
          <a:bodyPr/>
          <a:lstStyle/>
          <a:p>
            <a:pPr marL="285750" indent="-285750">
              <a:lnSpc>
                <a:spcPct val="100000"/>
              </a:lnSpc>
            </a:pPr>
            <a:r>
              <a:rPr lang="en-US" dirty="0" smtClean="0"/>
              <a:t>a small village on a sunny summer’s day </a:t>
            </a:r>
            <a:br>
              <a:rPr lang="en-US" dirty="0" smtClean="0"/>
            </a:br>
            <a:endParaRPr lang="en-US" dirty="0" smtClean="0"/>
          </a:p>
          <a:p>
            <a:pPr marL="285750" indent="-285750">
              <a:lnSpc>
                <a:spcPct val="100000"/>
              </a:lnSpc>
            </a:pPr>
            <a:r>
              <a:rPr lang="en-US" dirty="0" smtClean="0"/>
              <a:t>sometime between 10 a.m. and noon </a:t>
            </a:r>
            <a:endParaRPr lang="en-US" dirty="0"/>
          </a:p>
        </p:txBody>
      </p:sp>
      <p:sp>
        <p:nvSpPr>
          <p:cNvPr id="18433" name="Title 1"/>
          <p:cNvSpPr>
            <a:spLocks noGrp="1"/>
          </p:cNvSpPr>
          <p:nvPr>
            <p:ph type="title"/>
          </p:nvPr>
        </p:nvSpPr>
        <p:spPr/>
        <p:txBody>
          <a:bodyPr/>
          <a:lstStyle/>
          <a:p>
            <a:pPr eaLnBrk="1" hangingPunct="1"/>
            <a:r>
              <a:rPr lang="en-US" dirty="0" smtClean="0">
                <a:latin typeface="Calibri" pitchFamily="34" charset="0"/>
              </a:rPr>
              <a:t>Setting – “The Lottery”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754526"/>
            <a:ext cx="3286897" cy="2465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882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quarter" idx="13"/>
          </p:nvPr>
        </p:nvSpPr>
        <p:spPr/>
        <p:txBody>
          <a:bodyPr/>
          <a:lstStyle/>
          <a:p>
            <a:pPr eaLnBrk="1" hangingPunct="1"/>
            <a:r>
              <a:rPr lang="en-US" dirty="0" smtClean="0"/>
              <a:t>Main character </a:t>
            </a:r>
          </a:p>
          <a:p>
            <a:pPr eaLnBrk="1" hangingPunct="1"/>
            <a:r>
              <a:rPr lang="en-US" dirty="0" smtClean="0"/>
              <a:t>“Hero” of the book </a:t>
            </a:r>
          </a:p>
        </p:txBody>
      </p:sp>
      <p:sp>
        <p:nvSpPr>
          <p:cNvPr id="19457" name="Title 1"/>
          <p:cNvSpPr>
            <a:spLocks noGrp="1"/>
          </p:cNvSpPr>
          <p:nvPr>
            <p:ph type="title"/>
          </p:nvPr>
        </p:nvSpPr>
        <p:spPr/>
        <p:txBody>
          <a:bodyPr/>
          <a:lstStyle/>
          <a:p>
            <a:pPr eaLnBrk="1" hangingPunct="1"/>
            <a:r>
              <a:rPr lang="en-US" dirty="0" smtClean="0">
                <a:latin typeface="Calibri" pitchFamily="34" charset="0"/>
              </a:rPr>
              <a:t>Protagonist </a:t>
            </a:r>
          </a:p>
        </p:txBody>
      </p:sp>
      <p:sp>
        <p:nvSpPr>
          <p:cNvPr id="5" name="Content Placeholder 4"/>
          <p:cNvSpPr>
            <a:spLocks noGrp="1"/>
          </p:cNvSpPr>
          <p:nvPr>
            <p:ph sz="quarter" idx="14"/>
          </p:nvPr>
        </p:nvSpPr>
        <p:spPr/>
        <p:txBody>
          <a:bodyPr/>
          <a:lstStyle/>
          <a:p>
            <a:pPr indent="0">
              <a:lnSpc>
                <a:spcPct val="100000"/>
              </a:lnSpc>
              <a:buNone/>
            </a:pPr>
            <a:r>
              <a:rPr lang="en-US" b="1" dirty="0" smtClean="0"/>
              <a:t>Question</a:t>
            </a:r>
            <a:r>
              <a:rPr lang="en-US" dirty="0" smtClean="0"/>
              <a:t>: </a:t>
            </a:r>
          </a:p>
          <a:p>
            <a:pPr indent="0">
              <a:lnSpc>
                <a:spcPct val="100000"/>
              </a:lnSpc>
              <a:buNone/>
            </a:pPr>
            <a:r>
              <a:rPr lang="en-US" dirty="0" smtClean="0"/>
              <a:t>Who is the protagonist in “The Lottery”</a:t>
            </a:r>
          </a:p>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4648200" y="2514600"/>
            <a:ext cx="3007406" cy="28352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098"/>
                                        </p:tgtEl>
                                        <p:attrNameLst>
                                          <p:attrName>ppt_w</p:attrName>
                                        </p:attrNameLst>
                                      </p:cBhvr>
                                      <p:tavLst>
                                        <p:tav tm="0">
                                          <p:val>
                                            <p:strVal val="ppt_w"/>
                                          </p:val>
                                        </p:tav>
                                        <p:tav tm="100000">
                                          <p:val>
                                            <p:fltVal val="0"/>
                                          </p:val>
                                        </p:tav>
                                      </p:tavLst>
                                    </p:anim>
                                    <p:anim calcmode="lin" valueType="num">
                                      <p:cBhvr>
                                        <p:cTn id="7" dur="1000"/>
                                        <p:tgtEl>
                                          <p:spTgt spid="4098"/>
                                        </p:tgtEl>
                                        <p:attrNameLst>
                                          <p:attrName>ppt_h</p:attrName>
                                        </p:attrNameLst>
                                      </p:cBhvr>
                                      <p:tavLst>
                                        <p:tav tm="0">
                                          <p:val>
                                            <p:strVal val="ppt_h"/>
                                          </p:val>
                                        </p:tav>
                                        <p:tav tm="100000">
                                          <p:val>
                                            <p:fltVal val="0"/>
                                          </p:val>
                                        </p:tav>
                                      </p:tavLst>
                                    </p:anim>
                                    <p:anim calcmode="lin" valueType="num">
                                      <p:cBhvr>
                                        <p:cTn id="8" dur="1000"/>
                                        <p:tgtEl>
                                          <p:spTgt spid="4098"/>
                                        </p:tgtEl>
                                        <p:attrNameLst>
                                          <p:attrName>style.rotation</p:attrName>
                                        </p:attrNameLst>
                                      </p:cBhvr>
                                      <p:tavLst>
                                        <p:tav tm="0">
                                          <p:val>
                                            <p:fltVal val="0"/>
                                          </p:val>
                                        </p:tav>
                                        <p:tav tm="100000">
                                          <p:val>
                                            <p:fltVal val="90"/>
                                          </p:val>
                                        </p:tav>
                                      </p:tavLst>
                                    </p:anim>
                                    <p:animEffect transition="out" filter="fade">
                                      <p:cBhvr>
                                        <p:cTn id="9" dur="1000"/>
                                        <p:tgtEl>
                                          <p:spTgt spid="4098"/>
                                        </p:tgtEl>
                                      </p:cBhvr>
                                    </p:animEffect>
                                    <p:set>
                                      <p:cBhvr>
                                        <p:cTn id="10" dur="1" fill="hold">
                                          <p:stCondLst>
                                            <p:cond delay="9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quarter" idx="13"/>
          </p:nvPr>
        </p:nvSpPr>
        <p:spPr/>
        <p:txBody>
          <a:bodyPr/>
          <a:lstStyle/>
          <a:p>
            <a:pPr marL="285750" indent="-285750"/>
            <a:r>
              <a:rPr lang="en-US" dirty="0" smtClean="0"/>
              <a:t>Tessie Hutchinson</a:t>
            </a:r>
          </a:p>
          <a:p>
            <a:pPr marL="571500" lvl="1" indent="-285750"/>
            <a:r>
              <a:rPr lang="en-US" dirty="0" smtClean="0"/>
              <a:t>unlucky loser of the lottery</a:t>
            </a:r>
          </a:p>
          <a:p>
            <a:pPr marL="571500" lvl="1" indent="-285750"/>
            <a:r>
              <a:rPr lang="en-US" dirty="0" smtClean="0"/>
              <a:t>forgetful</a:t>
            </a:r>
          </a:p>
          <a:p>
            <a:pPr marL="571500" lvl="1" indent="-285750"/>
            <a:r>
              <a:rPr lang="en-US" dirty="0" smtClean="0"/>
              <a:t>selfish  </a:t>
            </a:r>
          </a:p>
          <a:p>
            <a:pPr marL="571500" lvl="1" indent="-285750"/>
            <a:r>
              <a:rPr lang="en-US" dirty="0" smtClean="0"/>
              <a:t>a little different from the other villagers </a:t>
            </a:r>
          </a:p>
          <a:p>
            <a:pPr marL="744538" lvl="1" indent="-285750"/>
            <a:endParaRPr lang="en-US" dirty="0" smtClean="0"/>
          </a:p>
        </p:txBody>
      </p:sp>
      <p:sp>
        <p:nvSpPr>
          <p:cNvPr id="19457" name="Title 1"/>
          <p:cNvSpPr>
            <a:spLocks noGrp="1"/>
          </p:cNvSpPr>
          <p:nvPr>
            <p:ph type="title"/>
          </p:nvPr>
        </p:nvSpPr>
        <p:spPr>
          <a:xfrm>
            <a:off x="1143000" y="1295400"/>
            <a:ext cx="6629400" cy="685800"/>
          </a:xfrm>
        </p:spPr>
        <p:txBody>
          <a:bodyPr>
            <a:normAutofit fontScale="90000"/>
          </a:bodyPr>
          <a:lstStyle/>
          <a:p>
            <a:pPr eaLnBrk="1" hangingPunct="1"/>
            <a:r>
              <a:rPr lang="en-US" dirty="0" smtClean="0">
                <a:latin typeface="Calibri" pitchFamily="34" charset="0"/>
              </a:rPr>
              <a:t>Protagonist – “the Lottery”</a:t>
            </a:r>
          </a:p>
        </p:txBody>
      </p:sp>
      <p:pic>
        <p:nvPicPr>
          <p:cNvPr id="2051" name="Picture 3" descr="C:\Users\cmody\AppData\Local\Temp\SolidDocuments\SolidCapture\SolidCaptureImage1031092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7432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211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down)">
                                      <p:cBhvr>
                                        <p:cTn id="7" dur="580">
                                          <p:stCondLst>
                                            <p:cond delay="0"/>
                                          </p:stCondLst>
                                        </p:cTn>
                                        <p:tgtEl>
                                          <p:spTgt spid="2051"/>
                                        </p:tgtEl>
                                      </p:cBhvr>
                                    </p:animEffect>
                                    <p:anim calcmode="lin" valueType="num">
                                      <p:cBhvr>
                                        <p:cTn id="8" dur="1822"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1"/>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1"/>
                                        </p:tgtEl>
                                      </p:cBhvr>
                                      <p:to x="100000" y="60000"/>
                                    </p:animScale>
                                    <p:animScale>
                                      <p:cBhvr>
                                        <p:cTn id="14" dur="166" decel="50000">
                                          <p:stCondLst>
                                            <p:cond delay="676"/>
                                          </p:stCondLst>
                                        </p:cTn>
                                        <p:tgtEl>
                                          <p:spTgt spid="2051"/>
                                        </p:tgtEl>
                                      </p:cBhvr>
                                      <p:to x="100000" y="100000"/>
                                    </p:animScale>
                                    <p:animScale>
                                      <p:cBhvr>
                                        <p:cTn id="15" dur="26">
                                          <p:stCondLst>
                                            <p:cond delay="1312"/>
                                          </p:stCondLst>
                                        </p:cTn>
                                        <p:tgtEl>
                                          <p:spTgt spid="2051"/>
                                        </p:tgtEl>
                                      </p:cBhvr>
                                      <p:to x="100000" y="80000"/>
                                    </p:animScale>
                                    <p:animScale>
                                      <p:cBhvr>
                                        <p:cTn id="16" dur="166" decel="50000">
                                          <p:stCondLst>
                                            <p:cond delay="1338"/>
                                          </p:stCondLst>
                                        </p:cTn>
                                        <p:tgtEl>
                                          <p:spTgt spid="2051"/>
                                        </p:tgtEl>
                                      </p:cBhvr>
                                      <p:to x="100000" y="100000"/>
                                    </p:animScale>
                                    <p:animScale>
                                      <p:cBhvr>
                                        <p:cTn id="17" dur="26">
                                          <p:stCondLst>
                                            <p:cond delay="1642"/>
                                          </p:stCondLst>
                                        </p:cTn>
                                        <p:tgtEl>
                                          <p:spTgt spid="2051"/>
                                        </p:tgtEl>
                                      </p:cBhvr>
                                      <p:to x="100000" y="90000"/>
                                    </p:animScale>
                                    <p:animScale>
                                      <p:cBhvr>
                                        <p:cTn id="18" dur="166" decel="50000">
                                          <p:stCondLst>
                                            <p:cond delay="1668"/>
                                          </p:stCondLst>
                                        </p:cTn>
                                        <p:tgtEl>
                                          <p:spTgt spid="2051"/>
                                        </p:tgtEl>
                                      </p:cBhvr>
                                      <p:to x="100000" y="100000"/>
                                    </p:animScale>
                                    <p:animScale>
                                      <p:cBhvr>
                                        <p:cTn id="19" dur="26">
                                          <p:stCondLst>
                                            <p:cond delay="1808"/>
                                          </p:stCondLst>
                                        </p:cTn>
                                        <p:tgtEl>
                                          <p:spTgt spid="2051"/>
                                        </p:tgtEl>
                                      </p:cBhvr>
                                      <p:to x="100000" y="95000"/>
                                    </p:animScale>
                                    <p:animScale>
                                      <p:cBhvr>
                                        <p:cTn id="20" dur="166" decel="50000">
                                          <p:stCondLst>
                                            <p:cond delay="1834"/>
                                          </p:stCondLst>
                                        </p:cTn>
                                        <p:tgtEl>
                                          <p:spTgt spid="205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sz="quarter" idx="13"/>
          </p:nvPr>
        </p:nvSpPr>
        <p:spPr/>
        <p:txBody>
          <a:bodyPr/>
          <a:lstStyle/>
          <a:p>
            <a:pPr marL="285750" indent="-285750">
              <a:lnSpc>
                <a:spcPct val="100000"/>
              </a:lnSpc>
            </a:pPr>
            <a:r>
              <a:rPr lang="en-US" sz="2000" dirty="0" smtClean="0"/>
              <a:t>“Force” that works against main character</a:t>
            </a:r>
          </a:p>
          <a:p>
            <a:pPr lvl="1" eaLnBrk="1" hangingPunct="1"/>
            <a:r>
              <a:rPr lang="en-US" sz="1800" dirty="0" smtClean="0"/>
              <a:t>Person</a:t>
            </a:r>
          </a:p>
          <a:p>
            <a:pPr lvl="1" eaLnBrk="1" hangingPunct="1"/>
            <a:r>
              <a:rPr lang="en-US" sz="1800" dirty="0" smtClean="0"/>
              <a:t>Illness</a:t>
            </a:r>
          </a:p>
          <a:p>
            <a:pPr lvl="1" eaLnBrk="1" hangingPunct="1"/>
            <a:r>
              <a:rPr lang="en-US" sz="1800" dirty="0" smtClean="0"/>
              <a:t>Death </a:t>
            </a:r>
          </a:p>
        </p:txBody>
      </p:sp>
      <p:sp>
        <p:nvSpPr>
          <p:cNvPr id="20481" name="Title 1"/>
          <p:cNvSpPr>
            <a:spLocks noGrp="1"/>
          </p:cNvSpPr>
          <p:nvPr>
            <p:ph type="title"/>
          </p:nvPr>
        </p:nvSpPr>
        <p:spPr/>
        <p:txBody>
          <a:bodyPr/>
          <a:lstStyle/>
          <a:p>
            <a:pPr eaLnBrk="1" hangingPunct="1"/>
            <a:r>
              <a:rPr lang="en-US" dirty="0" smtClean="0">
                <a:latin typeface="Calibri" pitchFamily="34" charset="0"/>
              </a:rPr>
              <a:t>Antagonist </a:t>
            </a:r>
          </a:p>
        </p:txBody>
      </p:sp>
      <p:sp>
        <p:nvSpPr>
          <p:cNvPr id="2" name="Content Placeholder 1"/>
          <p:cNvSpPr>
            <a:spLocks noGrp="1"/>
          </p:cNvSpPr>
          <p:nvPr>
            <p:ph sz="quarter" idx="14"/>
          </p:nvPr>
        </p:nvSpPr>
        <p:spPr>
          <a:xfrm>
            <a:off x="4876800" y="2382795"/>
            <a:ext cx="2819400" cy="3124200"/>
          </a:xfrm>
        </p:spPr>
        <p:txBody>
          <a:bodyPr/>
          <a:lstStyle/>
          <a:p>
            <a:pPr indent="0">
              <a:buNone/>
            </a:pPr>
            <a:r>
              <a:rPr lang="en-US" b="1" dirty="0" smtClean="0"/>
              <a:t>Question: </a:t>
            </a:r>
            <a:endParaRPr lang="en-US" dirty="0" smtClean="0"/>
          </a:p>
          <a:p>
            <a:pPr indent="0">
              <a:lnSpc>
                <a:spcPct val="100000"/>
              </a:lnSpc>
              <a:buNone/>
            </a:pPr>
            <a:r>
              <a:rPr lang="en-US" dirty="0" smtClean="0"/>
              <a:t>Who is the antagonist in </a:t>
            </a:r>
          </a:p>
          <a:p>
            <a:pPr indent="0">
              <a:lnSpc>
                <a:spcPct val="100000"/>
              </a:lnSpc>
              <a:buNone/>
            </a:pPr>
            <a:r>
              <a:rPr lang="en-US" dirty="0" smtClean="0"/>
              <a:t>“The Lottery? </a:t>
            </a:r>
            <a:endParaRPr lang="en-US" dirty="0"/>
          </a:p>
        </p:txBody>
      </p:sp>
      <p:pic>
        <p:nvPicPr>
          <p:cNvPr id="5123" name="Picture 3"/>
          <p:cNvPicPr>
            <a:picLocks noChangeAspect="1" noChangeArrowheads="1"/>
          </p:cNvPicPr>
          <p:nvPr/>
        </p:nvPicPr>
        <p:blipFill>
          <a:blip r:embed="rId3" cstate="print"/>
          <a:srcRect/>
          <a:stretch>
            <a:fillRect/>
          </a:stretch>
        </p:blipFill>
        <p:spPr bwMode="auto">
          <a:xfrm>
            <a:off x="4953000" y="2362200"/>
            <a:ext cx="2362200" cy="329351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5123"/>
                                        </p:tgtEl>
                                        <p:attrNameLst>
                                          <p:attrName>r</p:attrName>
                                        </p:attrNameLst>
                                      </p:cBhvr>
                                    </p:animRot>
                                    <p:animRot by="-240000">
                                      <p:cBhvr>
                                        <p:cTn id="7" dur="200" fill="hold">
                                          <p:stCondLst>
                                            <p:cond delay="200"/>
                                          </p:stCondLst>
                                        </p:cTn>
                                        <p:tgtEl>
                                          <p:spTgt spid="5123"/>
                                        </p:tgtEl>
                                        <p:attrNameLst>
                                          <p:attrName>r</p:attrName>
                                        </p:attrNameLst>
                                      </p:cBhvr>
                                    </p:animRot>
                                    <p:animRot by="240000">
                                      <p:cBhvr>
                                        <p:cTn id="8" dur="200" fill="hold">
                                          <p:stCondLst>
                                            <p:cond delay="400"/>
                                          </p:stCondLst>
                                        </p:cTn>
                                        <p:tgtEl>
                                          <p:spTgt spid="5123"/>
                                        </p:tgtEl>
                                        <p:attrNameLst>
                                          <p:attrName>r</p:attrName>
                                        </p:attrNameLst>
                                      </p:cBhvr>
                                    </p:animRot>
                                    <p:animRot by="-240000">
                                      <p:cBhvr>
                                        <p:cTn id="9" dur="200" fill="hold">
                                          <p:stCondLst>
                                            <p:cond delay="600"/>
                                          </p:stCondLst>
                                        </p:cTn>
                                        <p:tgtEl>
                                          <p:spTgt spid="5123"/>
                                        </p:tgtEl>
                                        <p:attrNameLst>
                                          <p:attrName>r</p:attrName>
                                        </p:attrNameLst>
                                      </p:cBhvr>
                                    </p:animRot>
                                    <p:animRot by="120000">
                                      <p:cBhvr>
                                        <p:cTn id="10" dur="200" fill="hold">
                                          <p:stCondLst>
                                            <p:cond delay="800"/>
                                          </p:stCondLst>
                                        </p:cTn>
                                        <p:tgtEl>
                                          <p:spTgt spid="5123"/>
                                        </p:tgtEl>
                                        <p:attrNameLst>
                                          <p:attrName>r</p:attrName>
                                        </p:attrNameLst>
                                      </p:cBhvr>
                                    </p:animRot>
                                  </p:childTnLst>
                                  <p:subTnLst>
                                    <p:audio>
                                      <p:cMediaNode vol="76000">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11" fill="hold">
                      <p:stCondLst>
                        <p:cond delay="indefinite"/>
                      </p:stCondLst>
                      <p:childTnLst>
                        <p:par>
                          <p:cTn id="12" fill="hold">
                            <p:stCondLst>
                              <p:cond delay="0"/>
                            </p:stCondLst>
                            <p:childTnLst>
                              <p:par>
                                <p:cTn id="13" presetID="26" presetClass="exit" presetSubtype="0" fill="hold" nodeType="clickEffect">
                                  <p:stCondLst>
                                    <p:cond delay="0"/>
                                  </p:stCondLst>
                                  <p:childTnLst>
                                    <p:animEffect transition="out" filter="wipe(down)">
                                      <p:cBhvr>
                                        <p:cTn id="14" dur="180" accel="50000">
                                          <p:stCondLst>
                                            <p:cond delay="1820"/>
                                          </p:stCondLst>
                                        </p:cTn>
                                        <p:tgtEl>
                                          <p:spTgt spid="5123"/>
                                        </p:tgtEl>
                                      </p:cBhvr>
                                    </p:animEffect>
                                    <p:anim calcmode="lin" valueType="num">
                                      <p:cBhvr>
                                        <p:cTn id="15" dur="1822" tmFilter="0,0; 0.14,0.31; 0.43,0.73; 0.71,0.91; 1.0,1.0">
                                          <p:stCondLst>
                                            <p:cond delay="0"/>
                                          </p:stCondLst>
                                        </p:cTn>
                                        <p:tgtEl>
                                          <p:spTgt spid="5123"/>
                                        </p:tgtEl>
                                        <p:attrNameLst>
                                          <p:attrName>ppt_x</p:attrName>
                                        </p:attrNameLst>
                                      </p:cBhvr>
                                      <p:tavLst>
                                        <p:tav tm="0">
                                          <p:val>
                                            <p:strVal val="ppt_x"/>
                                          </p:val>
                                        </p:tav>
                                        <p:tav tm="100000">
                                          <p:val>
                                            <p:strVal val="#ppt_x+0.25"/>
                                          </p:val>
                                        </p:tav>
                                      </p:tavLst>
                                    </p:anim>
                                    <p:anim calcmode="lin" valueType="num">
                                      <p:cBhvr>
                                        <p:cTn id="16" dur="178">
                                          <p:stCondLst>
                                            <p:cond delay="1822"/>
                                          </p:stCondLst>
                                        </p:cTn>
                                        <p:tgtEl>
                                          <p:spTgt spid="5123"/>
                                        </p:tgtEl>
                                        <p:attrNameLst>
                                          <p:attrName>ppt_x</p:attrName>
                                        </p:attrNameLst>
                                      </p:cBhvr>
                                      <p:tavLst>
                                        <p:tav tm="0">
                                          <p:val>
                                            <p:strVal val="ppt_x"/>
                                          </p:val>
                                        </p:tav>
                                        <p:tav tm="100000">
                                          <p:val>
                                            <p:strVal val="ppt_x"/>
                                          </p:val>
                                        </p:tav>
                                      </p:tavLst>
                                    </p:anim>
                                    <p:anim calcmode="lin" valueType="num">
                                      <p:cBhvr>
                                        <p:cTn id="17" dur="664" tmFilter="0.0,0.0;0.25,0.07;0.50,0.2;0.75,0.467;1.0,1.0">
                                          <p:stCondLst>
                                            <p:cond delay="0"/>
                                          </p:stCondLst>
                                        </p:cTn>
                                        <p:tgtEl>
                                          <p:spTgt spid="512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8" dur="664" tmFilter="0, 0; 0.125,0.2665; 0.25,0.4; 0.375,0.465; 0.5,0.5;  0.625,0.535; 0.75,0.6; 0.875,0.7335; 1,1">
                                          <p:stCondLst>
                                            <p:cond delay="664"/>
                                          </p:stCondLst>
                                        </p:cTn>
                                        <p:tgtEl>
                                          <p:spTgt spid="512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9" dur="332" tmFilter="0, 0; 0.125,0.2665; 0.25,0.4; 0.375,0.465; 0.5,0.5;  0.625,0.535; 0.75,0.6; 0.875,0.7335; 1,1">
                                          <p:stCondLst>
                                            <p:cond delay="1324"/>
                                          </p:stCondLst>
                                        </p:cTn>
                                        <p:tgtEl>
                                          <p:spTgt spid="512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0" dur="164" tmFilter="0, 0; 0.125,0.2665; 0.25,0.4; 0.375,0.465; 0.5,0.5;  0.625,0.535; 0.75,0.6; 0.875,0.7335; 1,1">
                                          <p:stCondLst>
                                            <p:cond delay="1656"/>
                                          </p:stCondLst>
                                        </p:cTn>
                                        <p:tgtEl>
                                          <p:spTgt spid="512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1" dur="180" accel="50000">
                                          <p:stCondLst>
                                            <p:cond delay="1820"/>
                                          </p:stCondLst>
                                        </p:cTn>
                                        <p:tgtEl>
                                          <p:spTgt spid="5123"/>
                                        </p:tgtEl>
                                        <p:attrNameLst>
                                          <p:attrName>ppt_y</p:attrName>
                                        </p:attrNameLst>
                                      </p:cBhvr>
                                      <p:tavLst>
                                        <p:tav tm="0">
                                          <p:val>
                                            <p:strVal val="ppt_y"/>
                                          </p:val>
                                        </p:tav>
                                        <p:tav tm="100000">
                                          <p:val>
                                            <p:strVal val="ppt_y+ppt_h"/>
                                          </p:val>
                                        </p:tav>
                                      </p:tavLst>
                                    </p:anim>
                                    <p:animScale>
                                      <p:cBhvr>
                                        <p:cTn id="22" dur="26">
                                          <p:stCondLst>
                                            <p:cond delay="620"/>
                                          </p:stCondLst>
                                        </p:cTn>
                                        <p:tgtEl>
                                          <p:spTgt spid="5123"/>
                                        </p:tgtEl>
                                      </p:cBhvr>
                                      <p:to x="100000" y="60000"/>
                                    </p:animScale>
                                    <p:animScale>
                                      <p:cBhvr>
                                        <p:cTn id="23" dur="166" decel="50000">
                                          <p:stCondLst>
                                            <p:cond delay="646"/>
                                          </p:stCondLst>
                                        </p:cTn>
                                        <p:tgtEl>
                                          <p:spTgt spid="5123"/>
                                        </p:tgtEl>
                                      </p:cBhvr>
                                      <p:to x="100000" y="100000"/>
                                    </p:animScale>
                                    <p:animScale>
                                      <p:cBhvr>
                                        <p:cTn id="24" dur="26">
                                          <p:stCondLst>
                                            <p:cond delay="1312"/>
                                          </p:stCondLst>
                                        </p:cTn>
                                        <p:tgtEl>
                                          <p:spTgt spid="5123"/>
                                        </p:tgtEl>
                                      </p:cBhvr>
                                      <p:to x="100000" y="80000"/>
                                    </p:animScale>
                                    <p:animScale>
                                      <p:cBhvr>
                                        <p:cTn id="25" dur="166" decel="50000">
                                          <p:stCondLst>
                                            <p:cond delay="1338"/>
                                          </p:stCondLst>
                                        </p:cTn>
                                        <p:tgtEl>
                                          <p:spTgt spid="5123"/>
                                        </p:tgtEl>
                                      </p:cBhvr>
                                      <p:to x="100000" y="100000"/>
                                    </p:animScale>
                                    <p:animScale>
                                      <p:cBhvr>
                                        <p:cTn id="26" dur="26">
                                          <p:stCondLst>
                                            <p:cond delay="1642"/>
                                          </p:stCondLst>
                                        </p:cTn>
                                        <p:tgtEl>
                                          <p:spTgt spid="5123"/>
                                        </p:tgtEl>
                                      </p:cBhvr>
                                      <p:to x="100000" y="90000"/>
                                    </p:animScale>
                                    <p:animScale>
                                      <p:cBhvr>
                                        <p:cTn id="27" dur="166" decel="50000">
                                          <p:stCondLst>
                                            <p:cond delay="1668"/>
                                          </p:stCondLst>
                                        </p:cTn>
                                        <p:tgtEl>
                                          <p:spTgt spid="5123"/>
                                        </p:tgtEl>
                                      </p:cBhvr>
                                      <p:to x="100000" y="100000"/>
                                    </p:animScale>
                                    <p:animScale>
                                      <p:cBhvr>
                                        <p:cTn id="28" dur="26">
                                          <p:stCondLst>
                                            <p:cond delay="1808"/>
                                          </p:stCondLst>
                                        </p:cTn>
                                        <p:tgtEl>
                                          <p:spTgt spid="5123"/>
                                        </p:tgtEl>
                                      </p:cBhvr>
                                      <p:to x="100000" y="95000"/>
                                    </p:animScale>
                                    <p:animScale>
                                      <p:cBhvr>
                                        <p:cTn id="29" dur="166" decel="50000">
                                          <p:stCondLst>
                                            <p:cond delay="1834"/>
                                          </p:stCondLst>
                                        </p:cTn>
                                        <p:tgtEl>
                                          <p:spTgt spid="5123"/>
                                        </p:tgtEl>
                                      </p:cBhvr>
                                      <p:to x="100000" y="100000"/>
                                    </p:animScale>
                                    <p:set>
                                      <p:cBhvr>
                                        <p:cTn id="30" dur="1" fill="hold">
                                          <p:stCondLst>
                                            <p:cond delay="1999"/>
                                          </p:stCondLst>
                                        </p:cTn>
                                        <p:tgtEl>
                                          <p:spTgt spid="5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sz="quarter" idx="13"/>
          </p:nvPr>
        </p:nvSpPr>
        <p:spPr>
          <a:xfrm>
            <a:off x="1371600" y="2590800"/>
            <a:ext cx="3124200" cy="3124200"/>
          </a:xfrm>
        </p:spPr>
        <p:txBody>
          <a:bodyPr/>
          <a:lstStyle/>
          <a:p>
            <a:pPr marL="285750" indent="-285750">
              <a:lnSpc>
                <a:spcPct val="100000"/>
              </a:lnSpc>
            </a:pPr>
            <a:r>
              <a:rPr lang="en-US" sz="2000" dirty="0" smtClean="0"/>
              <a:t>the lottery and with it the tradition the villagers hang on to</a:t>
            </a:r>
            <a:endParaRPr lang="en-US" sz="1800" dirty="0" smtClean="0"/>
          </a:p>
        </p:txBody>
      </p:sp>
      <p:sp>
        <p:nvSpPr>
          <p:cNvPr id="20481" name="Title 1"/>
          <p:cNvSpPr>
            <a:spLocks noGrp="1"/>
          </p:cNvSpPr>
          <p:nvPr>
            <p:ph type="title"/>
          </p:nvPr>
        </p:nvSpPr>
        <p:spPr/>
        <p:txBody>
          <a:bodyPr>
            <a:normAutofit fontScale="90000"/>
          </a:bodyPr>
          <a:lstStyle/>
          <a:p>
            <a:pPr eaLnBrk="1" hangingPunct="1"/>
            <a:r>
              <a:rPr lang="en-US" dirty="0" smtClean="0">
                <a:latin typeface="Calibri" pitchFamily="34" charset="0"/>
              </a:rPr>
              <a:t>Antagonist – “The lottery”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557849"/>
            <a:ext cx="2211479"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728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sz="quarter" idx="13"/>
          </p:nvPr>
        </p:nvSpPr>
        <p:spPr/>
        <p:txBody>
          <a:bodyPr/>
          <a:lstStyle/>
          <a:p>
            <a:pPr marL="285750" indent="-285750">
              <a:lnSpc>
                <a:spcPct val="100000"/>
              </a:lnSpc>
            </a:pPr>
            <a:r>
              <a:rPr lang="en-US" dirty="0" smtClean="0"/>
              <a:t>What the main character tries to overcome throughout the story</a:t>
            </a:r>
          </a:p>
          <a:p>
            <a:pPr lvl="1" eaLnBrk="1" hangingPunct="1"/>
            <a:r>
              <a:rPr lang="en-US" sz="1800" dirty="0" smtClean="0"/>
              <a:t>Person vs. person</a:t>
            </a:r>
          </a:p>
          <a:p>
            <a:pPr lvl="1" eaLnBrk="1" hangingPunct="1"/>
            <a:r>
              <a:rPr lang="en-US" sz="1800" dirty="0" smtClean="0"/>
              <a:t>Person vs. self</a:t>
            </a:r>
          </a:p>
          <a:p>
            <a:pPr lvl="1" eaLnBrk="1" hangingPunct="1"/>
            <a:r>
              <a:rPr lang="en-US" sz="1800" dirty="0" smtClean="0"/>
              <a:t>Person vs. nature</a:t>
            </a:r>
          </a:p>
          <a:p>
            <a:pPr lvl="1" eaLnBrk="1" hangingPunct="1"/>
            <a:r>
              <a:rPr lang="en-US" sz="1800" dirty="0" smtClean="0"/>
              <a:t>Person vs. society</a:t>
            </a:r>
          </a:p>
          <a:p>
            <a:pPr lvl="1" eaLnBrk="1" hangingPunct="1"/>
            <a:r>
              <a:rPr lang="en-US" sz="1800" dirty="0" smtClean="0"/>
              <a:t>Person vs. God </a:t>
            </a:r>
          </a:p>
        </p:txBody>
      </p:sp>
      <p:sp>
        <p:nvSpPr>
          <p:cNvPr id="21505" name="Title 1"/>
          <p:cNvSpPr>
            <a:spLocks noGrp="1"/>
          </p:cNvSpPr>
          <p:nvPr>
            <p:ph type="title"/>
          </p:nvPr>
        </p:nvSpPr>
        <p:spPr/>
        <p:txBody>
          <a:bodyPr/>
          <a:lstStyle/>
          <a:p>
            <a:pPr eaLnBrk="1" hangingPunct="1"/>
            <a:r>
              <a:rPr lang="en-US" dirty="0" smtClean="0">
                <a:latin typeface="Calibri" pitchFamily="34" charset="0"/>
              </a:rPr>
              <a:t>Conflict</a:t>
            </a:r>
          </a:p>
        </p:txBody>
      </p:sp>
      <p:sp>
        <p:nvSpPr>
          <p:cNvPr id="3" name="Content Placeholder 2"/>
          <p:cNvSpPr>
            <a:spLocks noGrp="1"/>
          </p:cNvSpPr>
          <p:nvPr>
            <p:ph sz="quarter" idx="14"/>
          </p:nvPr>
        </p:nvSpPr>
        <p:spPr>
          <a:xfrm>
            <a:off x="4876800" y="2514600"/>
            <a:ext cx="2895600" cy="3124200"/>
          </a:xfrm>
        </p:spPr>
        <p:txBody>
          <a:bodyPr/>
          <a:lstStyle/>
          <a:p>
            <a:pPr indent="0">
              <a:lnSpc>
                <a:spcPct val="100000"/>
              </a:lnSpc>
              <a:buNone/>
            </a:pPr>
            <a:r>
              <a:rPr lang="en-US" b="1" dirty="0" smtClean="0"/>
              <a:t>Question: </a:t>
            </a:r>
            <a:endParaRPr lang="en-US" dirty="0" smtClean="0"/>
          </a:p>
          <a:p>
            <a:pPr indent="0">
              <a:lnSpc>
                <a:spcPct val="100000"/>
              </a:lnSpc>
              <a:buNone/>
            </a:pPr>
            <a:r>
              <a:rPr lang="en-US" dirty="0" smtClean="0"/>
              <a:t>What is the main conflict</a:t>
            </a:r>
          </a:p>
          <a:p>
            <a:pPr indent="0">
              <a:lnSpc>
                <a:spcPct val="100000"/>
              </a:lnSpc>
              <a:buNone/>
            </a:pPr>
            <a:r>
              <a:rPr lang="en-US" dirty="0" smtClean="0"/>
              <a:t>in the story “The Lottery”?</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0919" y="2590800"/>
            <a:ext cx="2923514"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xit" presetSubtype="0" fill="hold" nodeType="clickEffect">
                                  <p:stCondLst>
                                    <p:cond delay="0"/>
                                  </p:stCondLst>
                                  <p:childTnLst>
                                    <p:animEffect transition="out" filter="fade">
                                      <p:cBhvr>
                                        <p:cTn id="6" dur="2000"/>
                                        <p:tgtEl>
                                          <p:spTgt spid="5122"/>
                                        </p:tgtEl>
                                      </p:cBhvr>
                                    </p:animEffect>
                                    <p:anim calcmode="lin" valueType="num">
                                      <p:cBhvr>
                                        <p:cTn id="7" dur="2000"/>
                                        <p:tgtEl>
                                          <p:spTgt spid="5122"/>
                                        </p:tgtEl>
                                        <p:attrNameLst>
                                          <p:attrName>style.rotation</p:attrName>
                                        </p:attrNameLst>
                                      </p:cBhvr>
                                      <p:tavLst>
                                        <p:tav tm="0">
                                          <p:val>
                                            <p:fltVal val="0"/>
                                          </p:val>
                                        </p:tav>
                                        <p:tav tm="100000">
                                          <p:val>
                                            <p:fltVal val="720"/>
                                          </p:val>
                                        </p:tav>
                                      </p:tavLst>
                                    </p:anim>
                                    <p:anim calcmode="lin" valueType="num">
                                      <p:cBhvr>
                                        <p:cTn id="8" dur="2000"/>
                                        <p:tgtEl>
                                          <p:spTgt spid="5122"/>
                                        </p:tgtEl>
                                        <p:attrNameLst>
                                          <p:attrName>ppt_h</p:attrName>
                                        </p:attrNameLst>
                                      </p:cBhvr>
                                      <p:tavLst>
                                        <p:tav tm="0">
                                          <p:val>
                                            <p:strVal val="ppt_h"/>
                                          </p:val>
                                        </p:tav>
                                        <p:tav tm="100000">
                                          <p:val>
                                            <p:fltVal val="0"/>
                                          </p:val>
                                        </p:tav>
                                      </p:tavLst>
                                    </p:anim>
                                    <p:anim calcmode="lin" valueType="num">
                                      <p:cBhvr>
                                        <p:cTn id="9" dur="2000"/>
                                        <p:tgtEl>
                                          <p:spTgt spid="5122"/>
                                        </p:tgtEl>
                                        <p:attrNameLst>
                                          <p:attrName>ppt_w</p:attrName>
                                        </p:attrNameLst>
                                      </p:cBhvr>
                                      <p:tavLst>
                                        <p:tav tm="0">
                                          <p:val>
                                            <p:strVal val="ppt_w"/>
                                          </p:val>
                                        </p:tav>
                                        <p:tav tm="100000">
                                          <p:val>
                                            <p:fltVal val="0"/>
                                          </p:val>
                                        </p:tav>
                                      </p:tavLst>
                                    </p:anim>
                                    <p:set>
                                      <p:cBhvr>
                                        <p:cTn id="10" dur="1" fill="hold">
                                          <p:stCondLst>
                                            <p:cond delay="19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784</TotalTime>
  <Words>500</Words>
  <Application>Microsoft Office PowerPoint</Application>
  <PresentationFormat>On-screen Show (4:3)</PresentationFormat>
  <Paragraphs>90</Paragraphs>
  <Slides>19</Slides>
  <Notes>0</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Couture</vt:lpstr>
      <vt:lpstr>Literary Elements</vt:lpstr>
      <vt:lpstr>Literary Terms</vt:lpstr>
      <vt:lpstr>Setting</vt:lpstr>
      <vt:lpstr>Setting – “The Lottery”</vt:lpstr>
      <vt:lpstr>Protagonist </vt:lpstr>
      <vt:lpstr>Protagonist – “the Lottery”</vt:lpstr>
      <vt:lpstr>Antagonist </vt:lpstr>
      <vt:lpstr>Antagonist – “The lottery”</vt:lpstr>
      <vt:lpstr>Conflict</vt:lpstr>
      <vt:lpstr>Conflict – “the lottery”</vt:lpstr>
      <vt:lpstr>Plot </vt:lpstr>
      <vt:lpstr>Plot Chart</vt:lpstr>
      <vt:lpstr>Climax</vt:lpstr>
      <vt:lpstr>Climax – “The lottery”</vt:lpstr>
      <vt:lpstr>Resolution </vt:lpstr>
      <vt:lpstr>Resolution – “The lottery”</vt:lpstr>
      <vt:lpstr>Point of View</vt:lpstr>
      <vt:lpstr>Theme</vt:lpstr>
      <vt:lpstr>Themes – “The lottery” </vt:lpstr>
    </vt:vector>
  </TitlesOfParts>
  <Company>Bakersfield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Flowers for Algernon</dc:title>
  <dc:creator>Information Services</dc:creator>
  <cp:lastModifiedBy>Information Services</cp:lastModifiedBy>
  <cp:revision>93</cp:revision>
  <dcterms:created xsi:type="dcterms:W3CDTF">2011-02-28T17:41:13Z</dcterms:created>
  <dcterms:modified xsi:type="dcterms:W3CDTF">2012-03-15T00:38:37Z</dcterms:modified>
</cp:coreProperties>
</file>