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2"/>
  </p:notesMasterIdLst>
  <p:handoutMasterIdLst>
    <p:handoutMasterId r:id="rId63"/>
  </p:handoutMasterIdLst>
  <p:sldIdLst>
    <p:sldId id="261" r:id="rId2"/>
    <p:sldId id="260" r:id="rId3"/>
    <p:sldId id="262" r:id="rId4"/>
    <p:sldId id="325" r:id="rId5"/>
    <p:sldId id="263" r:id="rId6"/>
    <p:sldId id="264" r:id="rId7"/>
    <p:sldId id="265" r:id="rId8"/>
    <p:sldId id="266" r:id="rId9"/>
    <p:sldId id="267" r:id="rId10"/>
    <p:sldId id="309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326" r:id="rId21"/>
    <p:sldId id="256" r:id="rId22"/>
    <p:sldId id="297" r:id="rId23"/>
    <p:sldId id="257" r:id="rId24"/>
    <p:sldId id="286" r:id="rId25"/>
    <p:sldId id="259" r:id="rId26"/>
    <p:sldId id="280" r:id="rId27"/>
    <p:sldId id="281" r:id="rId28"/>
    <p:sldId id="282" r:id="rId29"/>
    <p:sldId id="299" r:id="rId30"/>
    <p:sldId id="284" r:id="rId31"/>
    <p:sldId id="289" r:id="rId32"/>
    <p:sldId id="290" r:id="rId33"/>
    <p:sldId id="291" r:id="rId34"/>
    <p:sldId id="293" r:id="rId35"/>
    <p:sldId id="292" r:id="rId36"/>
    <p:sldId id="294" r:id="rId37"/>
    <p:sldId id="310" r:id="rId38"/>
    <p:sldId id="300" r:id="rId39"/>
    <p:sldId id="302" r:id="rId40"/>
    <p:sldId id="301" r:id="rId41"/>
    <p:sldId id="303" r:id="rId42"/>
    <p:sldId id="304" r:id="rId43"/>
    <p:sldId id="306" r:id="rId44"/>
    <p:sldId id="305" r:id="rId45"/>
    <p:sldId id="311" r:id="rId46"/>
    <p:sldId id="312" r:id="rId47"/>
    <p:sldId id="313" r:id="rId48"/>
    <p:sldId id="314" r:id="rId49"/>
    <p:sldId id="315" r:id="rId50"/>
    <p:sldId id="307" r:id="rId51"/>
    <p:sldId id="308" r:id="rId52"/>
    <p:sldId id="316" r:id="rId53"/>
    <p:sldId id="317" r:id="rId54"/>
    <p:sldId id="318" r:id="rId55"/>
    <p:sldId id="319" r:id="rId56"/>
    <p:sldId id="320" r:id="rId57"/>
    <p:sldId id="321" r:id="rId58"/>
    <p:sldId id="322" r:id="rId59"/>
    <p:sldId id="323" r:id="rId60"/>
    <p:sldId id="324" r:id="rId6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F10386-A9CC-4BEF-BAE6-1080CE51B149}" type="datetimeFigureOut">
              <a:rPr lang="en-US"/>
              <a:pPr>
                <a:defRPr/>
              </a:pPr>
              <a:t>3/13/2012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593DD0-B650-403D-8964-16D879154F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049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BBE0A6D-D53E-4328-BFDC-41E6F7BAA870}" type="datetimeFigureOut">
              <a:rPr lang="en-US"/>
              <a:pPr>
                <a:defRPr/>
              </a:pPr>
              <a:t>3/13/2012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426"/>
            <a:ext cx="5485158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7BF9BD-437E-415C-832C-8AAC5CBC92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13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3888B9-BCDD-44B7-8BCE-FFFAB6161A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65735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7400" y="274638"/>
            <a:ext cx="481965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524000"/>
            <a:ext cx="2933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6900" y="1524000"/>
            <a:ext cx="2933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creative.gettyimages.com/source/search/ImageEnlarge.aspx?MasterID=brxbxp57017&amp;s=ImageDetailSearchState|3|5|0|15|2|1|0|0|1|36|60|28|1|0|%22stress:k%22||1|0&amp;pk=6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brxbxp57017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 l="48857"/>
          <a:stretch>
            <a:fillRect/>
          </a:stretch>
        </p:blipFill>
        <p:spPr bwMode="auto">
          <a:xfrm>
            <a:off x="0" y="0"/>
            <a:ext cx="46767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274638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90800" y="1524000"/>
            <a:ext cx="6019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CC"/>
          </a:solidFill>
          <a:latin typeface="Tahoma" pitchFamily="1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CC"/>
          </a:solidFill>
          <a:latin typeface="Tahoma" pitchFamily="1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CC"/>
          </a:solidFill>
          <a:latin typeface="Tahoma" pitchFamily="1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CC"/>
          </a:solidFill>
          <a:latin typeface="Tahoma" pitchFamily="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CC"/>
          </a:solidFill>
          <a:latin typeface="Tahoma" pitchFamily="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CC"/>
          </a:solidFill>
          <a:latin typeface="Tahoma" pitchFamily="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CC"/>
          </a:solidFill>
          <a:latin typeface="Tahoma" pitchFamily="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CC"/>
          </a:solidFill>
          <a:latin typeface="Tahoma" pitchFamily="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99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9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99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99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9009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9900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9900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9900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99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7772400" cy="1470025"/>
          </a:xfrm>
        </p:spPr>
        <p:txBody>
          <a:bodyPr/>
          <a:lstStyle/>
          <a:p>
            <a:pPr eaLnBrk="1" hangingPunct="1"/>
            <a:r>
              <a:rPr lang="en-US" sz="4800" b="1" dirty="0" smtClean="0"/>
              <a:t>TC. Ch. 26 Stress and Health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Try it!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groups, create </a:t>
            </a:r>
            <a:r>
              <a:rPr lang="en-US" dirty="0" smtClean="0"/>
              <a:t>a </a:t>
            </a:r>
            <a:r>
              <a:rPr lang="en-US" dirty="0" smtClean="0"/>
              <a:t>concept map of the three types of </a:t>
            </a:r>
            <a:r>
              <a:rPr lang="en-US" dirty="0" smtClean="0"/>
              <a:t>conflict (pgs. 277-278). </a:t>
            </a:r>
            <a:r>
              <a:rPr lang="en-US" dirty="0" smtClean="0"/>
              <a:t>Include </a:t>
            </a:r>
            <a:r>
              <a:rPr lang="en-US" u="sng" dirty="0" smtClean="0"/>
              <a:t>your own</a:t>
            </a:r>
            <a:r>
              <a:rPr lang="en-US" dirty="0" smtClean="0"/>
              <a:t> examples (not in book or from me) of each type of conflict.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Lack of Control 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Unpredictable stressors are more stressful and more difficult to cope with than predictable 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No chance to prepare 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No power to do something about the stressor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Bluebook Entry: </a:t>
            </a:r>
            <a:br>
              <a:rPr lang="en-US" dirty="0" smtClean="0"/>
            </a:br>
            <a:r>
              <a:rPr lang="en-US" dirty="0" smtClean="0"/>
              <a:t>Stress in the Workplace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Take two minutes to write aspects of work that are stressful (workplace stressors) </a:t>
            </a: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513" y="3429000"/>
            <a:ext cx="3824287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086600" cy="1143000"/>
          </a:xfrm>
        </p:spPr>
        <p:txBody>
          <a:bodyPr/>
          <a:lstStyle/>
          <a:p>
            <a:pPr eaLnBrk="1" hangingPunct="1"/>
            <a:r>
              <a:rPr lang="en-US" smtClean="0"/>
              <a:t>Variables in Work Stress</a:t>
            </a:r>
          </a:p>
        </p:txBody>
      </p:sp>
      <p:pic>
        <p:nvPicPr>
          <p:cNvPr id="27650" name="Picture 1" descr="C:\Users\cmody\AppData\Local\Temp\SolidDocuments\SolidCapture\SolidCaptureImage255822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1200"/>
            <a:ext cx="9109075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pPr eaLnBrk="1" hangingPunct="1"/>
            <a:r>
              <a:rPr lang="en-US" smtClean="0"/>
              <a:t>Stress in the Workplace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2133600" y="1752600"/>
            <a:ext cx="6553200" cy="3657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Which of the nine work stress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variables do you think cause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most stress for restaurant servers?</a:t>
            </a: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733800"/>
            <a:ext cx="3638550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Women and Work Stress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Gender-specific stressors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Gender discrimination 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Sexual harassment 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Combining work and family roles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429000"/>
            <a:ext cx="304800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Effects of Job Stress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5715000" cy="43735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Reduced effectiveness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Absenteeism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Tardiness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Accidents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Substance abuse 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Lower morale 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“Burn-Outs” </a:t>
            </a:r>
          </a:p>
          <a:p>
            <a:pPr eaLnBrk="1" hangingPunct="1"/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3276600"/>
            <a:ext cx="4114800" cy="282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Catastrophic Events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May cause Post-traumatic stress disorder (PTSD)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Prolonged and severe stress reaction or severe chronic stress</a:t>
            </a:r>
          </a:p>
          <a:p>
            <a:pPr eaLnBrk="1" hangingPunct="1"/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9624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Symptoms of PTSD 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Flashbacks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Nightmares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Increased anxiety 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Survivor guilt 	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They lived while others died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Depression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Alcohol problems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Racism and Stress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chemeClr val="tx1"/>
                </a:solidFill>
              </a:rPr>
              <a:t>Historical Racism – </a:t>
            </a:r>
            <a:r>
              <a:rPr lang="en-US" smtClean="0">
                <a:solidFill>
                  <a:schemeClr val="tx1"/>
                </a:solidFill>
              </a:rPr>
              <a:t>source of stress experienced by members of groups that have a history of oppression 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African Americans </a:t>
            </a:r>
            <a:br>
              <a:rPr lang="en-US" smtClean="0">
                <a:solidFill>
                  <a:schemeClr val="tx1"/>
                </a:solidFill>
              </a:rPr>
            </a:br>
            <a:endParaRPr lang="en-US" smtClean="0">
              <a:solidFill>
                <a:schemeClr val="tx1"/>
              </a:solidFill>
            </a:endParaRP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Possible Effects: high blood pressure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44196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What is Stress?</a:t>
            </a:r>
            <a:endParaRPr lang="en-US" sz="4800" b="1" dirty="0">
              <a:solidFill>
                <a:srgbClr val="FF33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819400" y="1752600"/>
            <a:ext cx="5562600" cy="1905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...our physiological and mental response to situations that threaten or challenge us and that require some kind of adjustment.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three types of conflict? Define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5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ctrTitle"/>
          </p:nvPr>
        </p:nvSpPr>
        <p:spPr>
          <a:xfrm>
            <a:off x="1905000" y="1676400"/>
            <a:ext cx="6934200" cy="1470025"/>
          </a:xfrm>
        </p:spPr>
        <p:txBody>
          <a:bodyPr/>
          <a:lstStyle/>
          <a:p>
            <a:pPr eaLnBrk="1" hangingPunct="1"/>
            <a:r>
              <a:rPr lang="en-US" b="1" smtClean="0"/>
              <a:t>Responding to Stress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Theories of Stress Responses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Tahoma" pitchFamily="34" charset="0"/>
              <a:buAutoNum type="arabicPeriod"/>
            </a:pPr>
            <a:r>
              <a:rPr lang="en-US" smtClean="0">
                <a:solidFill>
                  <a:schemeClr val="tx1"/>
                </a:solidFill>
              </a:rPr>
              <a:t>Selye’s general adaptation syndrome </a:t>
            </a:r>
          </a:p>
          <a:p>
            <a:pPr marL="514350" indent="-514350" eaLnBrk="1" hangingPunct="1">
              <a:buFont typeface="Tahoma" pitchFamily="34" charset="0"/>
              <a:buAutoNum type="arabicPeriod"/>
            </a:pPr>
            <a:r>
              <a:rPr lang="en-US" smtClean="0">
                <a:solidFill>
                  <a:schemeClr val="tx1"/>
                </a:solidFill>
              </a:rPr>
              <a:t>Lazarus’s cognitive theory</a:t>
            </a:r>
          </a:p>
          <a:p>
            <a:pPr marL="514350" indent="-514350" eaLnBrk="1" hangingPunct="1">
              <a:buFont typeface="Tahoma" pitchFamily="34" charset="0"/>
              <a:buAutoNum type="arabicPeriod"/>
            </a:pPr>
            <a:r>
              <a:rPr lang="en-US" smtClean="0">
                <a:solidFill>
                  <a:schemeClr val="tx1"/>
                </a:solidFill>
              </a:rPr>
              <a:t>Coping strategies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533400"/>
            <a:ext cx="6477000" cy="1219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eneral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daptation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yndrome </a:t>
            </a:r>
            <a:endParaRPr lang="en-US" dirty="0"/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2590800" y="1905000"/>
            <a:ext cx="6172200" cy="4648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Introduced by Hans Selye, “father of stress research” 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G.A.S. – predictable sequence of reactions (</a:t>
            </a:r>
            <a:r>
              <a:rPr lang="en-US" smtClean="0">
                <a:solidFill>
                  <a:schemeClr val="hlink"/>
                </a:solidFill>
              </a:rPr>
              <a:t>a</a:t>
            </a:r>
            <a:r>
              <a:rPr lang="en-US" smtClean="0">
                <a:solidFill>
                  <a:schemeClr val="tx1"/>
                </a:solidFill>
              </a:rPr>
              <a:t>larm, </a:t>
            </a:r>
            <a:r>
              <a:rPr lang="en-US" smtClean="0">
                <a:solidFill>
                  <a:schemeClr val="hlink"/>
                </a:solidFill>
              </a:rPr>
              <a:t>r</a:t>
            </a:r>
            <a:r>
              <a:rPr lang="en-US" smtClean="0">
                <a:solidFill>
                  <a:schemeClr val="tx1"/>
                </a:solidFill>
              </a:rPr>
              <a:t>esistance, </a:t>
            </a:r>
            <a:r>
              <a:rPr lang="en-US" smtClean="0">
                <a:solidFill>
                  <a:schemeClr val="hlink"/>
                </a:solidFill>
              </a:rPr>
              <a:t>e</a:t>
            </a:r>
            <a:r>
              <a:rPr lang="en-US" smtClean="0">
                <a:solidFill>
                  <a:schemeClr val="tx1"/>
                </a:solidFill>
              </a:rPr>
              <a:t>xhaustion stages) in response to stressors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TIPS: Use acronyms to memorize lists. </a:t>
            </a:r>
            <a:r>
              <a:rPr lang="en-US" smtClean="0">
                <a:solidFill>
                  <a:schemeClr val="hlink"/>
                </a:solidFill>
              </a:rPr>
              <a:t>GAS</a:t>
            </a:r>
            <a:r>
              <a:rPr lang="en-US" smtClean="0">
                <a:solidFill>
                  <a:schemeClr val="tx1"/>
                </a:solidFill>
              </a:rPr>
              <a:t> and </a:t>
            </a:r>
            <a:r>
              <a:rPr lang="en-US" smtClean="0">
                <a:solidFill>
                  <a:schemeClr val="hlink"/>
                </a:solidFill>
              </a:rPr>
              <a:t>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1628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3300"/>
                </a:solidFill>
              </a:rPr>
              <a:t>General Adaptation Syndrome</a:t>
            </a:r>
          </a:p>
        </p:txBody>
      </p:sp>
      <p:pic>
        <p:nvPicPr>
          <p:cNvPr id="37890" name="Picture 5" descr="C:\WINDOWS\Application Data\Microsoft\Media Catalog\stres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304800"/>
            <a:ext cx="950913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505200" y="13716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Tahoma" pitchFamily="34" charset="0"/>
              </a:rPr>
              <a:t>Stressor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828800" y="1828800"/>
            <a:ext cx="510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...a demand placed on the body that requires adjustment and brings about the stress reaction.                </a:t>
            </a:r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3810000" y="2667000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057400" y="3200400"/>
            <a:ext cx="4419600" cy="2209800"/>
          </a:xfrm>
          <a:prstGeom prst="rect">
            <a:avLst/>
          </a:prstGeom>
          <a:noFill/>
          <a:ln w="57150" cap="rnd" cmpd="thickThin">
            <a:solidFill>
              <a:schemeClr val="accent4">
                <a:alpha val="79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1981200" y="3200400"/>
            <a:ext cx="373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3300"/>
                </a:solidFill>
                <a:latin typeface="Tahoma" pitchFamily="34" charset="0"/>
              </a:rPr>
              <a:t>   </a:t>
            </a:r>
            <a:r>
              <a:rPr lang="en-US">
                <a:solidFill>
                  <a:srgbClr val="F8F8F8"/>
                </a:solidFill>
                <a:latin typeface="Tahoma" pitchFamily="34" charset="0"/>
              </a:rPr>
              <a:t>            </a:t>
            </a:r>
            <a:r>
              <a:rPr lang="en-US" sz="4000">
                <a:solidFill>
                  <a:srgbClr val="FF3300"/>
                </a:solidFill>
                <a:latin typeface="Tahoma" pitchFamily="34" charset="0"/>
              </a:rPr>
              <a:t>G. A. S.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133600" y="38862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3</a:t>
            </a:r>
            <a:r>
              <a:rPr lang="en-US">
                <a:solidFill>
                  <a:srgbClr val="F8F8F8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Stages: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429000" y="4038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Tahoma" pitchFamily="34" charset="0"/>
              </a:rPr>
              <a:t>1. Alarm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3429000" y="4495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Tahoma" pitchFamily="34" charset="0"/>
              </a:rPr>
              <a:t>2. Resistance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429000" y="4953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Tahoma" pitchFamily="34" charset="0"/>
              </a:rPr>
              <a:t>3. Exhaustion</a:t>
            </a:r>
          </a:p>
        </p:txBody>
      </p:sp>
      <p:sp>
        <p:nvSpPr>
          <p:cNvPr id="3098" name="AutoShape 26"/>
          <p:cNvSpPr>
            <a:spLocks noChangeArrowheads="1"/>
          </p:cNvSpPr>
          <p:nvPr/>
        </p:nvSpPr>
        <p:spPr bwMode="auto">
          <a:xfrm>
            <a:off x="3962400" y="5562600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2590800" y="6248400"/>
            <a:ext cx="563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Healthy Adaptation or Illness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  <p:bldP spid="3079" grpId="0" autoUpdateAnimBg="0"/>
      <p:bldP spid="3085" grpId="0" animBg="1"/>
      <p:bldP spid="3086" grpId="0" animBg="1"/>
      <p:bldP spid="3088" grpId="0" autoUpdateAnimBg="0"/>
      <p:bldP spid="3091" grpId="0" autoUpdateAnimBg="0"/>
      <p:bldP spid="3092" grpId="0" autoUpdateAnimBg="0"/>
      <p:bldP spid="3093" grpId="0" autoUpdateAnimBg="0"/>
      <p:bldP spid="3094" grpId="0" autoUpdateAnimBg="0"/>
      <p:bldP spid="3098" grpId="0" animBg="1"/>
      <p:bldP spid="310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563" cy="1050925"/>
          </a:xfrm>
        </p:spPr>
        <p:txBody>
          <a:bodyPr/>
          <a:lstStyle/>
          <a:p>
            <a:pPr eaLnBrk="1" hangingPunct="1"/>
            <a:r>
              <a:rPr lang="en-US" smtClean="0"/>
              <a:t>Stage 1: Alarm Stage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905000"/>
            <a:ext cx="6278563" cy="403542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“Fight or Flight” reaction: body mobilizes resources to combat threat by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activating the parasympathetic nervous system, which releases hormones (</a:t>
            </a:r>
            <a:r>
              <a:rPr lang="en-US" dirty="0" err="1" smtClean="0">
                <a:solidFill>
                  <a:schemeClr val="tx1"/>
                </a:solidFill>
              </a:rPr>
              <a:t>Glucocorticoids</a:t>
            </a:r>
            <a:r>
              <a:rPr lang="en-US" dirty="0" smtClean="0">
                <a:solidFill>
                  <a:schemeClr val="tx1"/>
                </a:solidFill>
              </a:rPr>
              <a:t>) to supply body with instant energy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878763" cy="1050925"/>
          </a:xfrm>
        </p:spPr>
        <p:txBody>
          <a:bodyPr/>
          <a:lstStyle/>
          <a:p>
            <a:pPr eaLnBrk="1" hangingPunct="1"/>
            <a:r>
              <a:rPr lang="en-US" smtClean="0"/>
              <a:t>Stage 2: Resistance Stage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2514600" y="1905000"/>
            <a:ext cx="6278563" cy="40354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Adrenal cortex continues to supply body with hormones (Glucocorticoids) to resist stressors or adapt to stressors</a:t>
            </a:r>
          </a:p>
          <a:p>
            <a:pPr eaLnBrk="1" hangingPunct="1"/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1295400" y="533400"/>
            <a:ext cx="7345363" cy="1050925"/>
          </a:xfrm>
        </p:spPr>
        <p:txBody>
          <a:bodyPr/>
          <a:lstStyle/>
          <a:p>
            <a:pPr eaLnBrk="1" hangingPunct="1"/>
            <a:r>
              <a:rPr lang="en-US" smtClean="0"/>
              <a:t>Stage 3: Exhaustion Stage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2514600" y="1905000"/>
            <a:ext cx="6278563" cy="40354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Body fails to resist or adapt to stressors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Depletion of all energy resources 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Results in diseases, disorders and death 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76400"/>
            <a:ext cx="8148638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Harmful Effects of Stress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2209800" y="1524000"/>
            <a:ext cx="6705600" cy="4525963"/>
          </a:xfrm>
        </p:spPr>
        <p:txBody>
          <a:bodyPr/>
          <a:lstStyle/>
          <a:p>
            <a:pPr marL="514350" indent="-514350" eaLnBrk="1" hangingPunct="1"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extended release of glucocorticoids leads to </a:t>
            </a:r>
          </a:p>
          <a:p>
            <a:pPr marL="914400" lvl="1" indent="-514350" eaLnBrk="1" hangingPunct="1"/>
            <a:r>
              <a:rPr lang="en-US" smtClean="0">
                <a:solidFill>
                  <a:schemeClr val="tx1"/>
                </a:solidFill>
              </a:rPr>
              <a:t>Permanent increase in blood pressure  </a:t>
            </a:r>
          </a:p>
          <a:p>
            <a:pPr marL="914400" lvl="1" indent="-514350" eaLnBrk="1" hangingPunct="1"/>
            <a:r>
              <a:rPr lang="en-US" smtClean="0">
                <a:solidFill>
                  <a:schemeClr val="tx1"/>
                </a:solidFill>
              </a:rPr>
              <a:t>Suppression of immune system</a:t>
            </a:r>
          </a:p>
          <a:p>
            <a:pPr marL="914400" lvl="1" indent="-514350" eaLnBrk="1" hangingPunct="1"/>
            <a:r>
              <a:rPr lang="en-US" smtClean="0">
                <a:solidFill>
                  <a:schemeClr val="tx1"/>
                </a:solidFill>
              </a:rPr>
              <a:t>Weakening of muscles </a:t>
            </a:r>
          </a:p>
          <a:p>
            <a:pPr marL="914400" lvl="1" indent="-514350" eaLnBrk="1" hangingPunct="1"/>
            <a:r>
              <a:rPr lang="en-US" smtClean="0">
                <a:solidFill>
                  <a:schemeClr val="tx1"/>
                </a:solidFill>
              </a:rPr>
              <a:t>Damage of the hippocampus </a:t>
            </a:r>
            <a:br>
              <a:rPr lang="en-US" smtClean="0">
                <a:solidFill>
                  <a:schemeClr val="tx1"/>
                </a:solidFill>
              </a:rPr>
            </a:br>
            <a:endParaRPr lang="en-US" smtClean="0">
              <a:solidFill>
                <a:schemeClr val="tx1"/>
              </a:solidFill>
            </a:endParaRPr>
          </a:p>
          <a:p>
            <a:pPr marL="914400" lvl="1" indent="-514350"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  <a:sym typeface="Wingdings" pitchFamily="2" charset="2"/>
              </a:rPr>
              <a:t>CHRONIC DISEASES </a:t>
            </a:r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SRRS?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Social Readjustment Rating Scale created by Holmes and Rahe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Measures stress by ranking positive and negative life events from most to least stressful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6629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Lazarus’s Cognitive Therapy</a:t>
            </a:r>
          </a:p>
        </p:txBody>
      </p:sp>
      <p:sp>
        <p:nvSpPr>
          <p:cNvPr id="44034" name="AutoShape 7"/>
          <p:cNvSpPr>
            <a:spLocks noChangeArrowheads="1"/>
          </p:cNvSpPr>
          <p:nvPr/>
        </p:nvSpPr>
        <p:spPr bwMode="auto">
          <a:xfrm>
            <a:off x="4191000" y="1524000"/>
            <a:ext cx="457200" cy="1828800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752600" y="3505200"/>
            <a:ext cx="5715000" cy="114300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09800" y="3657600"/>
            <a:ext cx="373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3300"/>
                </a:solidFill>
                <a:latin typeface="Tahoma" pitchFamily="34" charset="0"/>
              </a:rPr>
              <a:t>   </a:t>
            </a:r>
            <a:r>
              <a:rPr lang="en-US">
                <a:solidFill>
                  <a:srgbClr val="F8F8F8"/>
                </a:solidFill>
                <a:latin typeface="Tahoma" pitchFamily="34" charset="0"/>
              </a:rPr>
              <a:t>            </a:t>
            </a:r>
            <a:r>
              <a:rPr lang="en-US" sz="4000">
                <a:solidFill>
                  <a:srgbClr val="FF3300"/>
                </a:solidFill>
                <a:latin typeface="Tahoma" pitchFamily="34" charset="0"/>
              </a:rPr>
              <a:t>G. A. S.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2819400" y="6172200"/>
            <a:ext cx="441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Healthy Adaptation or Illness</a:t>
            </a:r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4191000" y="4953000"/>
            <a:ext cx="457200" cy="1066800"/>
          </a:xfrm>
          <a:prstGeom prst="downArrow">
            <a:avLst>
              <a:gd name="adj1" fmla="val 50000"/>
              <a:gd name="adj2" fmla="val 58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3429000" y="1981200"/>
            <a:ext cx="2036763" cy="57943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ahoma" pitchFamily="34" charset="0"/>
              </a:rPr>
              <a:t>Appraisal</a:t>
            </a: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5867400" y="1371600"/>
            <a:ext cx="2895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Lazarus proposed that a person’s perception determines whether stress occurs.</a:t>
            </a: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533400" y="1295400"/>
            <a:ext cx="205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ahoma" pitchFamily="34" charset="0"/>
              </a:rPr>
              <a:t>Selye assumed </a:t>
            </a:r>
          </a:p>
          <a:p>
            <a:r>
              <a:rPr lang="en-US">
                <a:latin typeface="Tahoma" pitchFamily="34" charset="0"/>
              </a:rPr>
              <a:t>that stress is caused by the stressor itself. </a:t>
            </a:r>
          </a:p>
        </p:txBody>
      </p:sp>
      <p:sp>
        <p:nvSpPr>
          <p:cNvPr id="44042" name="Rectangle 16"/>
          <p:cNvSpPr>
            <a:spLocks noChangeArrowheads="1"/>
          </p:cNvSpPr>
          <p:nvPr/>
        </p:nvSpPr>
        <p:spPr bwMode="auto">
          <a:xfrm>
            <a:off x="3886200" y="11430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Stressor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0"/>
      <p:bldP spid="7" grpId="0"/>
      <p:bldP spid="8" grpId="0" animBg="1"/>
      <p:bldP spid="9" grpId="0" animBg="1" autoUpdateAnimBg="0"/>
      <p:bldP spid="10" grpId="0" autoUpdateAnimBg="0"/>
      <p:bldP spid="1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1628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Lazarus and Folkman’s Theory</a:t>
            </a:r>
          </a:p>
        </p:txBody>
      </p:sp>
      <p:pic>
        <p:nvPicPr>
          <p:cNvPr id="45058" name="Picture 4" descr="C:\WINDOWS\Application Data\Microsoft\Media Catalog\stres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950913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Rectangle 6"/>
          <p:cNvSpPr>
            <a:spLocks noChangeArrowheads="1"/>
          </p:cNvSpPr>
          <p:nvPr/>
        </p:nvSpPr>
        <p:spPr bwMode="auto">
          <a:xfrm>
            <a:off x="990600" y="1600200"/>
            <a:ext cx="6705600" cy="16002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45060" name="AutoShape 10"/>
          <p:cNvSpPr>
            <a:spLocks noChangeArrowheads="1"/>
          </p:cNvSpPr>
          <p:nvPr/>
        </p:nvSpPr>
        <p:spPr bwMode="auto">
          <a:xfrm>
            <a:off x="4114800" y="1219200"/>
            <a:ext cx="381000" cy="381000"/>
          </a:xfrm>
          <a:prstGeom prst="downArrow">
            <a:avLst>
              <a:gd name="adj1" fmla="val 50000"/>
              <a:gd name="adj2" fmla="val 3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45061" name="Rectangle 14"/>
          <p:cNvSpPr>
            <a:spLocks noChangeArrowheads="1"/>
          </p:cNvSpPr>
          <p:nvPr/>
        </p:nvSpPr>
        <p:spPr bwMode="auto">
          <a:xfrm>
            <a:off x="3657600" y="8382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ahoma" pitchFamily="34" charset="0"/>
              </a:rPr>
              <a:t>Stressor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838200" y="1600200"/>
            <a:ext cx="701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  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Primary Appraisal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:  Is stressor negative, positive, or neutral?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990600" y="1981200"/>
            <a:ext cx="6705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Appraised as stressful could involve: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>
                <a:latin typeface="+mn-lt"/>
              </a:rPr>
              <a:t>Harm or loss - has already occurred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>
                <a:latin typeface="+mn-lt"/>
              </a:rPr>
              <a:t>Threat – potential harm or loss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>
                <a:latin typeface="+mn-lt"/>
              </a:rPr>
              <a:t>Challenge – opportunity to grow </a:t>
            </a:r>
          </a:p>
        </p:txBody>
      </p:sp>
      <p:sp>
        <p:nvSpPr>
          <p:cNvPr id="45064" name="Rectangle 25"/>
          <p:cNvSpPr>
            <a:spLocks noChangeArrowheads="1"/>
          </p:cNvSpPr>
          <p:nvPr/>
        </p:nvSpPr>
        <p:spPr bwMode="auto">
          <a:xfrm>
            <a:off x="914400" y="3962400"/>
            <a:ext cx="7010400" cy="23622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9242" name="AutoShape 26"/>
          <p:cNvSpPr>
            <a:spLocks noChangeArrowheads="1"/>
          </p:cNvSpPr>
          <p:nvPr/>
        </p:nvSpPr>
        <p:spPr bwMode="auto">
          <a:xfrm>
            <a:off x="4038600" y="3429000"/>
            <a:ext cx="381000" cy="457200"/>
          </a:xfrm>
          <a:prstGeom prst="downArrow">
            <a:avLst>
              <a:gd name="adj1" fmla="val 50000"/>
              <a:gd name="adj2" fmla="val 3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1143000" y="3962400"/>
            <a:ext cx="640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Secondary Appraisal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:  Can I control the situation?</a:t>
            </a: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3886200" y="31242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3300"/>
                </a:solidFill>
                <a:latin typeface="Tahoma" pitchFamily="34" charset="0"/>
              </a:rPr>
              <a:t>Yes</a:t>
            </a:r>
          </a:p>
        </p:txBody>
      </p:sp>
      <p:sp>
        <p:nvSpPr>
          <p:cNvPr id="9249" name="AutoShape 33"/>
          <p:cNvSpPr>
            <a:spLocks noChangeArrowheads="1"/>
          </p:cNvSpPr>
          <p:nvPr/>
        </p:nvSpPr>
        <p:spPr bwMode="auto">
          <a:xfrm rot="-576389">
            <a:off x="6807200" y="3349625"/>
            <a:ext cx="1828800" cy="457200"/>
          </a:xfrm>
          <a:prstGeom prst="curvedUpArrow">
            <a:avLst>
              <a:gd name="adj1" fmla="val 100889"/>
              <a:gd name="adj2" fmla="val 130000"/>
              <a:gd name="adj3" fmla="val 369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5029200" y="3352800"/>
            <a:ext cx="16065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ahoma" pitchFamily="34" charset="0"/>
              </a:rPr>
              <a:t>No </a:t>
            </a:r>
            <a:r>
              <a:rPr lang="en-US" sz="1600">
                <a:latin typeface="Tahoma" pitchFamily="34" charset="0"/>
              </a:rPr>
              <a:t>(positive, irrelevant)</a:t>
            </a:r>
            <a:endParaRPr lang="en-US">
              <a:latin typeface="Tahoma" pitchFamily="34" charset="0"/>
            </a:endParaRP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7861300" y="2819400"/>
            <a:ext cx="1282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ahoma" pitchFamily="34" charset="0"/>
              </a:rPr>
              <a:t>No Stress</a:t>
            </a:r>
          </a:p>
        </p:txBody>
      </p:sp>
      <p:sp>
        <p:nvSpPr>
          <p:cNvPr id="19" name="Rectangle 31"/>
          <p:cNvSpPr>
            <a:spLocks noChangeArrowheads="1"/>
          </p:cNvSpPr>
          <p:nvPr/>
        </p:nvSpPr>
        <p:spPr bwMode="auto">
          <a:xfrm>
            <a:off x="228600" y="4495800"/>
            <a:ext cx="76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3300"/>
                </a:solidFill>
                <a:latin typeface="Tahoma" pitchFamily="34" charset="0"/>
              </a:rPr>
              <a:t>If Yes: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1143000" y="4343400"/>
            <a:ext cx="6705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1. </a:t>
            </a:r>
            <a:r>
              <a:rPr lang="en-US" b="1" dirty="0">
                <a:latin typeface="+mn-lt"/>
              </a:rPr>
              <a:t>Evaluation of Resources: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Physical (health, energy, stamina)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Social (support, network)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Psychological (skills, morale, self-esteem)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Material (money, tools, equipment)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Time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2.</a:t>
            </a:r>
            <a:r>
              <a:rPr lang="en-US" b="1" dirty="0">
                <a:latin typeface="+mn-lt"/>
              </a:rPr>
              <a:t> Considering Options in dealing with stressor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</a:endParaRPr>
          </a:p>
        </p:txBody>
      </p:sp>
      <p:sp>
        <p:nvSpPr>
          <p:cNvPr id="45073" name="AutoShape 10"/>
          <p:cNvSpPr>
            <a:spLocks noChangeArrowheads="1"/>
          </p:cNvSpPr>
          <p:nvPr/>
        </p:nvSpPr>
        <p:spPr bwMode="auto">
          <a:xfrm>
            <a:off x="4114800" y="6324600"/>
            <a:ext cx="381000" cy="381000"/>
          </a:xfrm>
          <a:prstGeom prst="downArrow">
            <a:avLst>
              <a:gd name="adj1" fmla="val 50000"/>
              <a:gd name="adj2" fmla="val 3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1" grpId="0" autoUpdateAnimBg="0"/>
      <p:bldP spid="9237" grpId="0" autoUpdateAnimBg="0"/>
      <p:bldP spid="9242" grpId="0" animBg="1"/>
      <p:bldP spid="9243" grpId="0" autoUpdateAnimBg="0"/>
      <p:bldP spid="9247" grpId="0" autoUpdateAnimBg="0"/>
      <p:bldP spid="9249" grpId="0" animBg="1"/>
      <p:bldP spid="9250" grpId="0" autoUpdateAnimBg="0"/>
      <p:bldP spid="9251" grpId="0" autoUpdateAnimBg="0"/>
      <p:bldP spid="19" grpId="0" autoUpdateAnimBg="0"/>
      <p:bldP spid="20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Coping Strategies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524000"/>
            <a:ext cx="64008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	Coping – person’s efforts through action and/or thought to deal with perceived stressors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Problem-focused coping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Emotion-focused coping  </a:t>
            </a:r>
          </a:p>
          <a:p>
            <a:pPr eaLnBrk="1" hangingPunct="1">
              <a:buFontTx/>
              <a:buNone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Problem-Focused Coping 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Direct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Consists of reducing, modifying, or eliminating the SOURCE of stress</a:t>
            </a:r>
          </a:p>
          <a:p>
            <a:pPr lvl="1" eaLnBrk="1" hangingPunct="1"/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Emotion-Focused Coping 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Reappraisal of the stressor to reduce emotional impact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Humor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Meditation 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Journaling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Ignoring the stressor (effective)</a:t>
            </a:r>
          </a:p>
          <a:p>
            <a:pPr lvl="1" eaLnBrk="1" hangingPunct="1"/>
            <a:endParaRPr lang="en-US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Combination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248400" cy="4449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600" smtClean="0">
                <a:solidFill>
                  <a:schemeClr val="tx1"/>
                </a:solidFill>
              </a:rPr>
              <a:t>    	</a:t>
            </a:r>
            <a:r>
              <a:rPr lang="en-US" sz="2000" smtClean="0">
                <a:solidFill>
                  <a:schemeClr val="tx1"/>
                </a:solidFill>
              </a:rPr>
              <a:t>A college student faces multiple final examinations. She knows she must get top grades in order to have a chance at acceptance to graduate school and is very stressed out by the situation. She could organize a study group or get right to work on studying systematically (problem-focused coping). Or she could decide that she needs to relax and give herself a short break in which to decompress (emotion-focused coping) before she can come up with a study plan (problem-focused coping).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Proactive Coping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Efforts or actions one takes before a potentially stressful situation to prevent its occurrence or to lessen its consequences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Try it!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groups, create </a:t>
            </a:r>
            <a:r>
              <a:rPr lang="en-US" dirty="0" smtClean="0"/>
              <a:t>a </a:t>
            </a:r>
            <a:r>
              <a:rPr lang="en-US" dirty="0" smtClean="0"/>
              <a:t>concept map of the three types of </a:t>
            </a:r>
            <a:r>
              <a:rPr lang="en-US" dirty="0" smtClean="0"/>
              <a:t>coping (pgs. 285-286). </a:t>
            </a:r>
            <a:r>
              <a:rPr lang="en-US" dirty="0" smtClean="0"/>
              <a:t>When would you use each type of coping strategy?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Coronary Heart Disease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524000"/>
            <a:ext cx="6019800" cy="4876800"/>
          </a:xfrm>
        </p:spPr>
        <p:txBody>
          <a:bodyPr/>
          <a:lstStyle/>
          <a:p>
            <a:r>
              <a:rPr lang="en-US" smtClean="0"/>
              <a:t>Leading cause of death in the United States</a:t>
            </a:r>
          </a:p>
          <a:p>
            <a:r>
              <a:rPr lang="en-US" smtClean="0"/>
              <a:t>Risk Factors</a:t>
            </a:r>
          </a:p>
          <a:p>
            <a:pPr lvl="1"/>
            <a:r>
              <a:rPr lang="en-US" smtClean="0"/>
              <a:t>Modifiable (changeable)</a:t>
            </a:r>
          </a:p>
          <a:p>
            <a:pPr lvl="2"/>
            <a:r>
              <a:rPr lang="en-US" smtClean="0"/>
              <a:t>Sedentary lifestyle</a:t>
            </a:r>
          </a:p>
          <a:p>
            <a:pPr lvl="2"/>
            <a:r>
              <a:rPr lang="en-US" smtClean="0"/>
              <a:t>High serum cholesterol level</a:t>
            </a:r>
          </a:p>
          <a:p>
            <a:pPr lvl="2"/>
            <a:r>
              <a:rPr lang="en-US" smtClean="0"/>
              <a:t>Cigarette smoking</a:t>
            </a:r>
          </a:p>
          <a:p>
            <a:pPr lvl="2"/>
            <a:r>
              <a:rPr lang="en-US" smtClean="0"/>
              <a:t>obesity</a:t>
            </a:r>
          </a:p>
          <a:p>
            <a:pPr lvl="1"/>
            <a:r>
              <a:rPr lang="en-US" smtClean="0"/>
              <a:t>Not modifiable (unchangeable)</a:t>
            </a:r>
          </a:p>
          <a:p>
            <a:pPr lvl="2"/>
            <a:r>
              <a:rPr lang="en-US" smtClean="0"/>
              <a:t>Family 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Personality Type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Associated with an individual’s risk of heart disease</a:t>
            </a:r>
          </a:p>
          <a:p>
            <a:r>
              <a:rPr lang="en-US" dirty="0" smtClean="0"/>
              <a:t>Meyer Friedman and Ray </a:t>
            </a:r>
            <a:r>
              <a:rPr lang="en-US" dirty="0" err="1" smtClean="0"/>
              <a:t>Rosenman</a:t>
            </a:r>
            <a:r>
              <a:rPr lang="en-US" dirty="0" smtClean="0"/>
              <a:t> conclude two types of personality – Type A and Type B</a:t>
            </a:r>
          </a:p>
          <a:p>
            <a:r>
              <a:rPr lang="en-US" dirty="0" smtClean="0"/>
              <a:t>Try It 26.2 (p. 292)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stressed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278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check all the events that have happened to you in the last year</a:t>
            </a:r>
          </a:p>
          <a:p>
            <a:pPr lvl="1"/>
            <a:r>
              <a:rPr lang="en-US" dirty="0" smtClean="0"/>
              <a:t>add up the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438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Personality Type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Type A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Strong sense of time urgency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Impatient, excessively competitive, hostile, easily angered</a:t>
            </a:r>
          </a:p>
          <a:p>
            <a:pPr>
              <a:lnSpc>
                <a:spcPct val="90000"/>
              </a:lnSpc>
            </a:pPr>
            <a:r>
              <a:rPr lang="en-US" smtClean="0"/>
              <a:t>Type B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Relaxed, easygoing, not driven by sense of time urgency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not impatient or hostile, able to relax without guilt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Personality Types and Stress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Which personality type do you think is more likely to develop coronary heart disease and ill health in general? </a:t>
            </a:r>
          </a:p>
          <a:p>
            <a:r>
              <a:rPr lang="en-US" smtClean="0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Immune System and Stress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Key Components of Immune System</a:t>
            </a:r>
          </a:p>
          <a:p>
            <a:pPr lvl="1"/>
            <a:r>
              <a:rPr lang="en-US" smtClean="0"/>
              <a:t>Lymphocytes – consist of B and T Cells </a:t>
            </a:r>
          </a:p>
          <a:p>
            <a:pPr lvl="1"/>
            <a:r>
              <a:rPr lang="en-US" smtClean="0"/>
              <a:t>Certain viruses attack T Cells</a:t>
            </a:r>
          </a:p>
          <a:p>
            <a:pPr lvl="1"/>
            <a:endParaRPr lang="en-US" smtClean="0"/>
          </a:p>
        </p:txBody>
      </p:sp>
      <p:pic>
        <p:nvPicPr>
          <p:cNvPr id="5632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114800"/>
            <a:ext cx="15303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Immune System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Psychological factors, emotions, and stress all impact the immune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609600"/>
            <a:ext cx="6629400" cy="1143000"/>
          </a:xfrm>
        </p:spPr>
        <p:txBody>
          <a:bodyPr/>
          <a:lstStyle/>
          <a:p>
            <a:r>
              <a:rPr lang="en-US" sz="4000" smtClean="0"/>
              <a:t>Personal Factors that Reduce the Impact of Stress and Illness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057400"/>
            <a:ext cx="5943600" cy="358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Optimism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Hardiness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Religious Involvement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Social Support</a:t>
            </a:r>
          </a:p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smtClean="0"/>
              <a:t>TIP!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smtClean="0"/>
              <a:t>Use acronyms to memorize lists.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smtClean="0"/>
              <a:t>e.g. </a:t>
            </a:r>
            <a:r>
              <a:rPr lang="en-US" sz="2800" smtClean="0">
                <a:solidFill>
                  <a:schemeClr val="hlink"/>
                </a:solidFill>
              </a:rPr>
              <a:t>HORS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Try it!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groups, make an outline </a:t>
            </a:r>
            <a:r>
              <a:rPr lang="en-US" dirty="0" smtClean="0"/>
              <a:t>of </a:t>
            </a:r>
            <a:r>
              <a:rPr lang="en-US" dirty="0" smtClean="0"/>
              <a:t>pgs. 294-295. Describe how each personal factor has a positive impact on health!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Optimism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Generally expect good outcomes</a:t>
            </a:r>
          </a:p>
          <a:p>
            <a:r>
              <a:rPr lang="en-US" smtClean="0"/>
              <a:t>Cope more effectively with stress</a:t>
            </a:r>
          </a:p>
          <a:p>
            <a:r>
              <a:rPr lang="en-US" smtClean="0"/>
              <a:t>Makes them more stress-resistant</a:t>
            </a:r>
          </a:p>
        </p:txBody>
      </p:sp>
      <p:pic>
        <p:nvPicPr>
          <p:cNvPr id="604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5720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Hardiness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3 psychological characteristics</a:t>
            </a:r>
          </a:p>
          <a:p>
            <a:pPr lvl="1"/>
            <a:r>
              <a:rPr lang="en-US" smtClean="0"/>
              <a:t>Commitment – strong sense of commitment to work and personal life</a:t>
            </a:r>
          </a:p>
          <a:p>
            <a:pPr lvl="1"/>
            <a:r>
              <a:rPr lang="en-US" smtClean="0"/>
              <a:t>Control – see themselves as in control – no victim attitudes</a:t>
            </a:r>
          </a:p>
          <a:p>
            <a:pPr lvl="1"/>
            <a:r>
              <a:rPr lang="en-US" smtClean="0"/>
              <a:t>Challenge – see challenges as opportunities for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Religious Involvement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Study showed frequent church attendance correlated w/better health </a:t>
            </a:r>
          </a:p>
          <a:p>
            <a:r>
              <a:rPr lang="en-US" smtClean="0"/>
              <a:t>Why does it improve health?</a:t>
            </a:r>
          </a:p>
          <a:p>
            <a:pPr lvl="1"/>
            <a:r>
              <a:rPr lang="en-US" smtClean="0"/>
              <a:t>Positive emotions</a:t>
            </a:r>
          </a:p>
          <a:p>
            <a:pPr lvl="1"/>
            <a:r>
              <a:rPr lang="en-US" smtClean="0"/>
              <a:t>Stronger social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Social Support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295400"/>
            <a:ext cx="62484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Can include tangible aid, information, advice, and emotional support </a:t>
            </a:r>
          </a:p>
          <a:p>
            <a:pPr>
              <a:lnSpc>
                <a:spcPct val="90000"/>
              </a:lnSpc>
            </a:pPr>
            <a:r>
              <a:rPr lang="en-US" smtClean="0"/>
              <a:t>Includes feeling of being loved, valued, and cared for</a:t>
            </a:r>
          </a:p>
          <a:p>
            <a:pPr>
              <a:lnSpc>
                <a:spcPct val="90000"/>
              </a:lnSpc>
            </a:pPr>
            <a:r>
              <a:rPr lang="en-US" smtClean="0"/>
              <a:t>Has positive effects on immune system</a:t>
            </a:r>
          </a:p>
          <a:p>
            <a:pPr>
              <a:lnSpc>
                <a:spcPct val="90000"/>
              </a:lnSpc>
            </a:pPr>
            <a:r>
              <a:rPr lang="en-US" smtClean="0"/>
              <a:t>Encourages health promoting behaviors and discourages negative ones</a:t>
            </a:r>
          </a:p>
          <a:p>
            <a:pPr>
              <a:lnSpc>
                <a:spcPct val="90000"/>
              </a:lnSpc>
            </a:pPr>
            <a:r>
              <a:rPr lang="en-US" smtClean="0"/>
              <a:t>Reduced depression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are Daily Hassles?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Little stressors, like annoying daily demands, that according to Lazarus cause more stress than the major life changes (events mentioned on the SRRS)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Gender and Health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Gender Gap</a:t>
            </a:r>
          </a:p>
          <a:p>
            <a:pPr lvl="1"/>
            <a:r>
              <a:rPr lang="en-US" smtClean="0"/>
              <a:t>Middle-aged women = higher postsurgical mortality rate than men</a:t>
            </a:r>
          </a:p>
          <a:p>
            <a:pPr lvl="1"/>
            <a:r>
              <a:rPr lang="en-US" smtClean="0"/>
              <a:t>Women are slighted in general health care and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Ethnicity &amp; Health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Most minorities have more health problems </a:t>
            </a:r>
          </a:p>
          <a:p>
            <a:r>
              <a:rPr lang="en-US" sz="2800" smtClean="0"/>
              <a:t>Rates of diabetes dramatically higher among </a:t>
            </a:r>
            <a:r>
              <a:rPr lang="en-US" sz="2800" u="sng" smtClean="0">
                <a:solidFill>
                  <a:schemeClr val="tx1"/>
                </a:solidFill>
              </a:rPr>
              <a:t>Native Americans</a:t>
            </a:r>
          </a:p>
          <a:p>
            <a:r>
              <a:rPr lang="en-US" sz="2800" smtClean="0"/>
              <a:t>Asian Americans – overall age-adjusted death rate is 40% lower than for white American males, but their death rate from stroke is 8% higher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Cornell Notes – pgs. 240-243</a:t>
            </a:r>
          </a:p>
          <a:p>
            <a:r>
              <a:rPr lang="en-US" smtClean="0"/>
              <a:t>Algernon Book Report</a:t>
            </a:r>
          </a:p>
          <a:p>
            <a:r>
              <a:rPr lang="en-US" smtClean="0"/>
              <a:t>Bring ScanTron, #2 pencil, extra credit flashcards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Lifestyle and Health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do you think is the greatest threat to your personal well-being and longevity? </a:t>
            </a:r>
          </a:p>
          <a:p>
            <a:pPr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b="1" smtClean="0">
                <a:solidFill>
                  <a:schemeClr val="tx1"/>
                </a:solidFill>
              </a:rPr>
              <a:t>	Health enemy #1 = your own habits!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Smoking and Health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#1 cause of </a:t>
            </a:r>
            <a:r>
              <a:rPr lang="en-US" sz="2800" b="1" smtClean="0">
                <a:solidFill>
                  <a:schemeClr val="tx1"/>
                </a:solidFill>
              </a:rPr>
              <a:t>preventable</a:t>
            </a:r>
            <a:r>
              <a:rPr lang="en-US" sz="2800" smtClean="0"/>
              <a:t> death in the U.S.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Nonsmokers who are regularly exposed to secondhand smoke have twice the risk of heart attack of those who are not exposed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chemeClr val="tx1"/>
                </a:solidFill>
              </a:rPr>
              <a:t>There is hope for smokers! </a:t>
            </a:r>
            <a:r>
              <a:rPr lang="en-US" sz="2800" smtClean="0">
                <a:solidFill>
                  <a:schemeClr val="tx1"/>
                </a:solidFill>
                <a:sym typeface="Wingdings" pitchFamily="2" charset="2"/>
              </a:rPr>
              <a:t> </a:t>
            </a:r>
            <a:r>
              <a:rPr lang="en-US" sz="2800" smtClean="0">
                <a:solidFill>
                  <a:schemeClr val="tx1"/>
                </a:solidFill>
              </a:rPr>
              <a:t>Average smoker makes five or six attempts of quitting before succeeding</a:t>
            </a:r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48768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Alcohol Abuse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Ravages all body’s organs</a:t>
            </a:r>
          </a:p>
          <a:p>
            <a:r>
              <a:rPr lang="en-US" smtClean="0"/>
              <a:t>Increases risk of heart disease and several types of cancer</a:t>
            </a:r>
          </a:p>
          <a:p>
            <a:r>
              <a:rPr lang="en-US" smtClean="0"/>
              <a:t>Damages brain</a:t>
            </a:r>
          </a:p>
          <a:p>
            <a:r>
              <a:rPr lang="en-US" smtClean="0"/>
              <a:t>Nearly ½ all traffic fatalities are related to alcohol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If you’re going to drink – PLEASE don’t drive! </a:t>
            </a:r>
            <a:r>
              <a:rPr lang="en-US" smtClean="0">
                <a:solidFill>
                  <a:schemeClr val="tx1"/>
                </a:solidFill>
                <a:sym typeface="Wingdings" pitchFamily="2" charset="2"/>
              </a:rPr>
              <a:t> </a:t>
            </a:r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49530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Benefits of Exercise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524000"/>
            <a:ext cx="6324600" cy="4876800"/>
          </a:xfrm>
        </p:spPr>
        <p:txBody>
          <a:bodyPr/>
          <a:lstStyle/>
          <a:p>
            <a:r>
              <a:rPr lang="en-US" sz="2800" smtClean="0"/>
              <a:t>Increases heart efficiency</a:t>
            </a:r>
          </a:p>
          <a:p>
            <a:r>
              <a:rPr lang="en-US" sz="2800" smtClean="0"/>
              <a:t>Raises HDL (good blood cholesterol) and reduces LDL (bad cholesterol)</a:t>
            </a:r>
          </a:p>
          <a:p>
            <a:r>
              <a:rPr lang="en-US" sz="2800" smtClean="0"/>
              <a:t>Burns extra calories (lose and maintain weight)</a:t>
            </a:r>
          </a:p>
          <a:p>
            <a:r>
              <a:rPr lang="en-US" sz="2800" smtClean="0"/>
              <a:t>Makes bones denser and stronger</a:t>
            </a:r>
          </a:p>
          <a:p>
            <a:r>
              <a:rPr lang="en-US" sz="2800" smtClean="0"/>
              <a:t>Moderates effects of stress</a:t>
            </a:r>
          </a:p>
          <a:p>
            <a:r>
              <a:rPr lang="en-US" sz="2800" smtClean="0"/>
              <a:t>Gives you more energy, less fatigue</a:t>
            </a:r>
          </a:p>
          <a:p>
            <a:r>
              <a:rPr lang="en-US" sz="2800" smtClean="0"/>
              <a:t>Benefits immune system (increases natural killer cell activity)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Alternative Medicine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Any treatment or therapy that has not been scientifically demonstrated to be effective</a:t>
            </a:r>
          </a:p>
          <a:p>
            <a:pPr lvl="1"/>
            <a:r>
              <a:rPr lang="en-US" smtClean="0"/>
              <a:t>Is taking vitamin C to prevent scurvy alternative medicine?</a:t>
            </a:r>
          </a:p>
          <a:p>
            <a:pPr lvl="1"/>
            <a:r>
              <a:rPr lang="en-US" smtClean="0"/>
              <a:t>Is taking vitamin C to protect yourself against a cold alternative medicine?</a:t>
            </a:r>
          </a:p>
        </p:txBody>
      </p:sp>
      <p:pic>
        <p:nvPicPr>
          <p:cNvPr id="7168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4495800"/>
            <a:ext cx="1689100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Why do people use alternative medicine?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Easier to take a vitamin than make a lifestyle change</a:t>
            </a:r>
          </a:p>
          <a:p>
            <a:pPr>
              <a:lnSpc>
                <a:spcPct val="90000"/>
              </a:lnSpc>
            </a:pPr>
            <a:r>
              <a:rPr lang="en-US" smtClean="0"/>
              <a:t>People who do their own research about alternative medicine may find an effective treatment</a:t>
            </a:r>
          </a:p>
          <a:p>
            <a:pPr>
              <a:lnSpc>
                <a:spcPct val="90000"/>
              </a:lnSpc>
            </a:pPr>
            <a:r>
              <a:rPr lang="en-US" smtClean="0"/>
              <a:t>No health insurance</a:t>
            </a:r>
          </a:p>
          <a:p>
            <a:pPr>
              <a:lnSpc>
                <a:spcPct val="90000"/>
              </a:lnSpc>
            </a:pPr>
            <a:r>
              <a:rPr lang="en-US" smtClean="0"/>
              <a:t>Want to avoid negative effects of drugs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What is a danger of alternative medicine?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People neglect to tell their physicians</a:t>
            </a:r>
          </a:p>
          <a:p>
            <a:pPr lvl="1">
              <a:buFont typeface="Arial" charset="0"/>
              <a:buChar char="→"/>
            </a:pPr>
            <a:r>
              <a:rPr lang="en-US" smtClean="0"/>
              <a:t>Risky = some alternative medicine can interact with prescription drugs</a:t>
            </a:r>
          </a:p>
          <a:p>
            <a:r>
              <a:rPr lang="en-US" smtClean="0"/>
              <a:t>Faith in alternative medicine may result in delay of seeking necessary conventional medicine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are Uplifts?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Positive occurrences in life that may reduce the effect of many hassles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HOP pgs. 49-50 Create a TC Ch. 5 Practice Test w/answer key (the answer key </a:t>
            </a:r>
            <a:r>
              <a:rPr lang="en-US" u="sng" dirty="0" smtClean="0"/>
              <a:t>must</a:t>
            </a:r>
            <a:r>
              <a:rPr lang="en-US" dirty="0" smtClean="0"/>
              <a:t> include answers to the short answer questions) 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Approach-Approach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</a:rPr>
              <a:t>Having to choose between two desirable or positive alternatives 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choosing between two great job offers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Avoidance-Avoidance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</a:rPr>
              <a:t>Being forced to choose between two negative or undesirable alternatives 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choosing between going to the dentist or a toothache </a:t>
            </a:r>
            <a:br>
              <a:rPr lang="en-US" smtClean="0">
                <a:solidFill>
                  <a:schemeClr val="tx1"/>
                </a:solidFill>
              </a:rPr>
            </a:br>
            <a:endParaRPr lang="en-US" smtClean="0">
              <a:solidFill>
                <a:schemeClr val="tx1"/>
              </a:solidFill>
            </a:endParaRP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NOT choosing may be impractical or detrimental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Approach-Avoidance Conflict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</a:rPr>
              <a:t>Being attracted and repelled by the same choice, which has both desirable and undesirable features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You want to get a tattoo but are afraid of needles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ss-1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Stress-1</Template>
  <TotalTime>4861</TotalTime>
  <Words>1587</Words>
  <Application>Microsoft Office PowerPoint</Application>
  <PresentationFormat>On-screen Show (4:3)</PresentationFormat>
  <Paragraphs>259</Paragraphs>
  <Slides>60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Stress-1</vt:lpstr>
      <vt:lpstr>TC. Ch. 26 Stress and Health</vt:lpstr>
      <vt:lpstr>What is Stress?</vt:lpstr>
      <vt:lpstr>What is the SRRS? </vt:lpstr>
      <vt:lpstr>How stressed are you?</vt:lpstr>
      <vt:lpstr>What are Daily Hassles? </vt:lpstr>
      <vt:lpstr>What are Uplifts? </vt:lpstr>
      <vt:lpstr>Approach-Approach Conflict</vt:lpstr>
      <vt:lpstr>Avoidance-Avoidance Conflict</vt:lpstr>
      <vt:lpstr>Approach-Avoidance Conflict</vt:lpstr>
      <vt:lpstr>Try it!</vt:lpstr>
      <vt:lpstr>Lack of Control </vt:lpstr>
      <vt:lpstr>Bluebook Entry:  Stress in the Workplace</vt:lpstr>
      <vt:lpstr>Variables in Work Stress</vt:lpstr>
      <vt:lpstr>Stress in the Workplace</vt:lpstr>
      <vt:lpstr>Women and Work Stress</vt:lpstr>
      <vt:lpstr>Effects of Job Stress</vt:lpstr>
      <vt:lpstr>Catastrophic Events</vt:lpstr>
      <vt:lpstr>Symptoms of PTSD </vt:lpstr>
      <vt:lpstr>Racism and Stress</vt:lpstr>
      <vt:lpstr>Quick Write</vt:lpstr>
      <vt:lpstr>Responding to Stress </vt:lpstr>
      <vt:lpstr>Theories of Stress Responses</vt:lpstr>
      <vt:lpstr>General Adaptation Syndrome </vt:lpstr>
      <vt:lpstr>General Adaptation Syndrome</vt:lpstr>
      <vt:lpstr>Stage 1: Alarm Stage</vt:lpstr>
      <vt:lpstr>Stage 2: Resistance Stage</vt:lpstr>
      <vt:lpstr>Stage 3: Exhaustion Stage</vt:lpstr>
      <vt:lpstr>PowerPoint Presentation</vt:lpstr>
      <vt:lpstr>Harmful Effects of Stress</vt:lpstr>
      <vt:lpstr>Lazarus’s Cognitive Therapy</vt:lpstr>
      <vt:lpstr>Lazarus and Folkman’s Theory</vt:lpstr>
      <vt:lpstr>Coping Strategies </vt:lpstr>
      <vt:lpstr>Problem-Focused Coping </vt:lpstr>
      <vt:lpstr>Emotion-Focused Coping </vt:lpstr>
      <vt:lpstr>Example of Combination</vt:lpstr>
      <vt:lpstr>Proactive Coping</vt:lpstr>
      <vt:lpstr>Try it!</vt:lpstr>
      <vt:lpstr>Coronary Heart Disease</vt:lpstr>
      <vt:lpstr>Personality Type</vt:lpstr>
      <vt:lpstr>Personality Type</vt:lpstr>
      <vt:lpstr>Personality Types and Stress</vt:lpstr>
      <vt:lpstr>Immune System and Stress</vt:lpstr>
      <vt:lpstr>Immune System</vt:lpstr>
      <vt:lpstr>Personal Factors that Reduce the Impact of Stress and Illness</vt:lpstr>
      <vt:lpstr>Try it!</vt:lpstr>
      <vt:lpstr>Optimism</vt:lpstr>
      <vt:lpstr>Hardiness</vt:lpstr>
      <vt:lpstr>Religious Involvement</vt:lpstr>
      <vt:lpstr>Social Support</vt:lpstr>
      <vt:lpstr>Gender and Health</vt:lpstr>
      <vt:lpstr>Ethnicity &amp; Health</vt:lpstr>
      <vt:lpstr>Homework</vt:lpstr>
      <vt:lpstr>Lifestyle and Health</vt:lpstr>
      <vt:lpstr>Smoking and Health</vt:lpstr>
      <vt:lpstr>Alcohol Abuse</vt:lpstr>
      <vt:lpstr>Benefits of Exercise</vt:lpstr>
      <vt:lpstr>Alternative Medicine</vt:lpstr>
      <vt:lpstr>Why do people use alternative medicine?</vt:lpstr>
      <vt:lpstr>What is a danger of alternative medicine?</vt:lpstr>
      <vt:lpstr>Homework</vt:lpstr>
    </vt:vector>
  </TitlesOfParts>
  <Company>Bakersfield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Responding to Stress</dc:title>
  <dc:creator>Information Services</dc:creator>
  <cp:lastModifiedBy>Janet DuenasClifft</cp:lastModifiedBy>
  <cp:revision>85</cp:revision>
  <cp:lastPrinted>2012-03-13T19:24:29Z</cp:lastPrinted>
  <dcterms:created xsi:type="dcterms:W3CDTF">2011-04-18T21:09:04Z</dcterms:created>
  <dcterms:modified xsi:type="dcterms:W3CDTF">2012-03-14T00:26:21Z</dcterms:modified>
</cp:coreProperties>
</file>